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0.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27" r:id="rId2"/>
    <p:sldId id="332" r:id="rId3"/>
    <p:sldId id="333" r:id="rId4"/>
    <p:sldId id="432" r:id="rId5"/>
    <p:sldId id="325" r:id="rId6"/>
    <p:sldId id="257" r:id="rId7"/>
    <p:sldId id="311" r:id="rId8"/>
    <p:sldId id="260" r:id="rId9"/>
    <p:sldId id="302" r:id="rId10"/>
    <p:sldId id="280" r:id="rId11"/>
    <p:sldId id="281" r:id="rId12"/>
    <p:sldId id="278" r:id="rId13"/>
    <p:sldId id="303" r:id="rId14"/>
    <p:sldId id="310" r:id="rId15"/>
    <p:sldId id="262" r:id="rId16"/>
    <p:sldId id="304" r:id="rId17"/>
    <p:sldId id="286" r:id="rId18"/>
    <p:sldId id="287" r:id="rId19"/>
    <p:sldId id="307" r:id="rId20"/>
    <p:sldId id="308" r:id="rId21"/>
    <p:sldId id="288" r:id="rId22"/>
    <p:sldId id="290" r:id="rId23"/>
    <p:sldId id="297" r:id="rId24"/>
    <p:sldId id="305" r:id="rId25"/>
    <p:sldId id="306" r:id="rId26"/>
    <p:sldId id="312" r:id="rId27"/>
    <p:sldId id="285" r:id="rId28"/>
    <p:sldId id="284" r:id="rId29"/>
    <p:sldId id="309" r:id="rId30"/>
    <p:sldId id="301" r:id="rId31"/>
    <p:sldId id="313" r:id="rId32"/>
    <p:sldId id="314" r:id="rId33"/>
    <p:sldId id="315" r:id="rId34"/>
    <p:sldId id="291" r:id="rId35"/>
    <p:sldId id="293" r:id="rId36"/>
    <p:sldId id="294" r:id="rId37"/>
    <p:sldId id="295" r:id="rId38"/>
    <p:sldId id="296" r:id="rId39"/>
    <p:sldId id="263" r:id="rId40"/>
    <p:sldId id="258" r:id="rId41"/>
    <p:sldId id="298" r:id="rId42"/>
    <p:sldId id="299" r:id="rId43"/>
    <p:sldId id="300" r:id="rId44"/>
    <p:sldId id="330" r:id="rId45"/>
    <p:sldId id="331" r:id="rId46"/>
    <p:sldId id="318" r:id="rId47"/>
    <p:sldId id="329" r:id="rId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Sabe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10"/>
    <p:restoredTop sz="80730" autoAdjust="0"/>
  </p:normalViewPr>
  <p:slideViewPr>
    <p:cSldViewPr snapToGrid="0" snapToObjects="1">
      <p:cViewPr varScale="1">
        <p:scale>
          <a:sx n="152" d="100"/>
          <a:sy n="152" d="100"/>
        </p:scale>
        <p:origin x="28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4-30T09:33:12.216" idx="1">
    <p:pos x="5760" y="0"/>
    <p:text>Also can you get rid of the gray shaded box behind these data?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CB4B8E-2867-0F45-B046-EEEA4DDFD3C0}" type="datetimeFigureOut">
              <a:rPr lang="en-US" smtClean="0"/>
              <a:t>10/3/19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6794C7-3788-6040-A55F-E1D994D8F7FD}" type="slidenum">
              <a:rPr lang="en-US" smtClean="0"/>
              <a:t>‹#›</a:t>
            </a:fld>
            <a:endParaRPr lang="en-US"/>
          </a:p>
        </p:txBody>
      </p:sp>
    </p:spTree>
    <p:extLst>
      <p:ext uri="{BB962C8B-B14F-4D97-AF65-F5344CB8AC3E}">
        <p14:creationId xmlns:p14="http://schemas.microsoft.com/office/powerpoint/2010/main" val="3118817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ytimes.com/2018/08/27/science/juul-vaping-teen-marketing.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ttcnetwork.org/centers/new-england-pttc/vaping-resources-and-inform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justthinktwice.gov/facts-about-marijuana-concentrat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otherjones.com/food/2018/03/the-edibles-market-is-exploding-you-can-bet-big-corporations-are-watch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32943" indent="-232943">
              <a:buAutoNum type="alphaLcParenR"/>
            </a:pPr>
            <a:endParaRPr lang="en-US" baseline="0" dirty="0"/>
          </a:p>
          <a:p>
            <a:pPr marL="232943" indent="-232943">
              <a:buAutoNum type="alphaLcParenR"/>
            </a:pP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48782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research is ongoing, we do have some evidence looking at the composition of marijuana smoke, especially where it concerns potential risks to health.  The State of California has classified marijuana smoke as a carcinogen.  This was because research identified at least 33 chemicals in marijuana smoke that are known to be carcinogenic.  These chemicals are also found in tobacco smoke.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Presenter Note</a:t>
            </a:r>
            <a:r>
              <a:rPr lang="en-US" dirty="0">
                <a:latin typeface="Arial" panose="020B0604020202020204" pitchFamily="34" charset="0"/>
                <a:cs typeface="Arial" panose="020B0604020202020204" pitchFamily="34" charset="0"/>
              </a:rPr>
              <a:t>: With this slide, we want to be clear we are not saying we have evidence that marijuana smoke causes cancer, that research is ongoing, however analysis reveals chemicals in marijuana smoke that are known to be carcinogenic. This is important and may be information many in the public are unaware of.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bottom line is at a minimum we can say that marijuana smoke does contain chemicals known to be harmful to human health, and research is ongoing to further illuminate the health impacts.</a:t>
            </a: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10</a:t>
            </a:fld>
            <a:endParaRPr lang="en-US"/>
          </a:p>
        </p:txBody>
      </p:sp>
    </p:spTree>
    <p:extLst>
      <p:ext uri="{BB962C8B-B14F-4D97-AF65-F5344CB8AC3E}">
        <p14:creationId xmlns:p14="http://schemas.microsoft.com/office/powerpoint/2010/main" val="97452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 example of emerging science looking at secondhand marijuana smoke. We are in the early stages of our understanding of the health impact to others from second hand smoke, as compared to what we know about tobacco smoke.  However, early science is pointing to potential risks.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terms of prevention, this would point to caution and following similar best practices to tobacco in terms of use of smoked forms of marijuana at home and how to minimize risks and harms to others. We want to encourage similar practices such as smoking outside instead of inside the home where second hand and third hand smoke could potentially impact other family members.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11</a:t>
            </a:fld>
            <a:endParaRPr lang="en-US"/>
          </a:p>
        </p:txBody>
      </p:sp>
    </p:spTree>
    <p:extLst>
      <p:ext uri="{BB962C8B-B14F-4D97-AF65-F5344CB8AC3E}">
        <p14:creationId xmlns:p14="http://schemas.microsoft.com/office/powerpoint/2010/main" val="3122451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lot of the public conversation about marijuana and health (rightfully so) focuses on brain development, impairment, addiction, and effects on lungs. Meanwhile, emerging science is starting to describe the effects of marijuana on the heart. While there is much more to learn, we know enough to warrant caution and discretion, in particular, to those at risk for heart disease.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Is this something your audience was aware of, in terms of effects on the heart?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12</a:t>
            </a:fld>
            <a:endParaRPr lang="en-US"/>
          </a:p>
        </p:txBody>
      </p:sp>
    </p:spTree>
    <p:extLst>
      <p:ext uri="{BB962C8B-B14F-4D97-AF65-F5344CB8AC3E}">
        <p14:creationId xmlns:p14="http://schemas.microsoft.com/office/powerpoint/2010/main" val="4618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describe Cannabinoid Hyperemesis Syndrome or “Cyclical Vomiting Syndrome”. This condition can produce some particularly unpleasant symptoms and often require emergency medical services.  How severe the symptoms will be can be impacted by many factors, such as the potency of the product being used, the route of administration, and individual physiology.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symptoms can also occur through the use of other forms of marijuana, especially any forms with high THC content, such as edibles and concentrates.</a:t>
            </a:r>
          </a:p>
          <a:p>
            <a:pPr defTabSz="465887">
              <a:defRPr/>
            </a:pPr>
            <a:endParaRPr lang="en-US" dirty="0"/>
          </a:p>
          <a:p>
            <a:pPr defTabSz="46588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13</a:t>
            </a:fld>
            <a:endParaRPr lang="en-US"/>
          </a:p>
        </p:txBody>
      </p:sp>
    </p:spTree>
    <p:extLst>
      <p:ext uri="{BB962C8B-B14F-4D97-AF65-F5344CB8AC3E}">
        <p14:creationId xmlns:p14="http://schemas.microsoft.com/office/powerpoint/2010/main" val="208806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category to be covered are ENDS or Electronic Nicotine Delivery Systems, aka vaping devices.</a:t>
            </a:r>
          </a:p>
          <a:p>
            <a:endParaRPr lang="en-US" dirty="0"/>
          </a:p>
          <a:p>
            <a:r>
              <a:rPr lang="en-US" dirty="0"/>
              <a:t>Note to Presenter: In this section, you may want to reference what is happening in your state or community around the current outbreak of pulmonary disease related to ENDS and vaping devices.  Perhaps you will want to create a handout, or your own slide, talking about the data or referencing any health advisories that have been issued in your state.  </a:t>
            </a:r>
          </a:p>
        </p:txBody>
      </p:sp>
      <p:sp>
        <p:nvSpPr>
          <p:cNvPr id="4" name="Slide Number Placeholder 3"/>
          <p:cNvSpPr>
            <a:spLocks noGrp="1"/>
          </p:cNvSpPr>
          <p:nvPr>
            <p:ph type="sldNum" sz="quarter" idx="5"/>
          </p:nvPr>
        </p:nvSpPr>
        <p:spPr/>
        <p:txBody>
          <a:bodyPr/>
          <a:lstStyle/>
          <a:p>
            <a:fld id="{1E6794C7-3788-6040-A55F-E1D994D8F7FD}" type="slidenum">
              <a:rPr lang="en-US" smtClean="0"/>
              <a:t>14</a:t>
            </a:fld>
            <a:endParaRPr lang="en-US"/>
          </a:p>
        </p:txBody>
      </p:sp>
    </p:spTree>
    <p:extLst>
      <p:ext uri="{BB962C8B-B14F-4D97-AF65-F5344CB8AC3E}">
        <p14:creationId xmlns:p14="http://schemas.microsoft.com/office/powerpoint/2010/main" val="370512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for presenters: Terminology for these devices varies quite a bit and may look different from region to region. ENDS tends to be the technical term used often in public health, but consider using the terminology that will most resonate or connect with your audience.  You should not alter slides, but adapt in the oral delivery of your presentation.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encourage participation, you may want to ask your audience if they are aware of these devices.  If your audience works with parents, are parents aware of these devices?  Are the local schools experiencing issues with these?  Employers?  </a:t>
            </a:r>
          </a:p>
        </p:txBody>
      </p:sp>
      <p:sp>
        <p:nvSpPr>
          <p:cNvPr id="4" name="Slide Number Placeholder 3"/>
          <p:cNvSpPr>
            <a:spLocks noGrp="1"/>
          </p:cNvSpPr>
          <p:nvPr>
            <p:ph type="sldNum" sz="quarter" idx="5"/>
          </p:nvPr>
        </p:nvSpPr>
        <p:spPr/>
        <p:txBody>
          <a:bodyPr/>
          <a:lstStyle/>
          <a:p>
            <a:fld id="{1E6794C7-3788-6040-A55F-E1D994D8F7FD}" type="slidenum">
              <a:rPr lang="en-US" smtClean="0"/>
              <a:t>15</a:t>
            </a:fld>
            <a:endParaRPr lang="en-US"/>
          </a:p>
        </p:txBody>
      </p:sp>
    </p:spTree>
    <p:extLst>
      <p:ext uri="{BB962C8B-B14F-4D97-AF65-F5344CB8AC3E}">
        <p14:creationId xmlns:p14="http://schemas.microsoft.com/office/powerpoint/2010/main" val="264695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are some of the more common terms, but there may be other terms for these devices that are particular to your region.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you audience:</a:t>
            </a:r>
          </a:p>
          <a:p>
            <a:r>
              <a:rPr lang="en-US" dirty="0">
                <a:latin typeface="Arial" panose="020B0604020202020204" pitchFamily="34" charset="0"/>
                <a:cs typeface="Arial" panose="020B0604020202020204" pitchFamily="34" charset="0"/>
              </a:rPr>
              <a:t>Are there certain slang terms that are popular with local youth?  </a:t>
            </a:r>
          </a:p>
          <a:p>
            <a:r>
              <a:rPr lang="en-US" dirty="0">
                <a:latin typeface="Arial" panose="020B0604020202020204" pitchFamily="34" charset="0"/>
                <a:cs typeface="Arial" panose="020B0604020202020204" pitchFamily="34" charset="0"/>
              </a:rPr>
              <a:t>Young adults and/or adults?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the educators hearing?</a:t>
            </a:r>
          </a:p>
          <a:p>
            <a:r>
              <a:rPr lang="en-US" dirty="0">
                <a:latin typeface="Arial" panose="020B0604020202020204" pitchFamily="34" charset="0"/>
                <a:cs typeface="Arial" panose="020B0604020202020204" pitchFamily="34" charset="0"/>
              </a:rPr>
              <a:t>What are parents hearing?</a:t>
            </a:r>
          </a:p>
        </p:txBody>
      </p:sp>
      <p:sp>
        <p:nvSpPr>
          <p:cNvPr id="4" name="Slide Number Placeholder 3"/>
          <p:cNvSpPr>
            <a:spLocks noGrp="1"/>
          </p:cNvSpPr>
          <p:nvPr>
            <p:ph type="sldNum" sz="quarter" idx="5"/>
          </p:nvPr>
        </p:nvSpPr>
        <p:spPr/>
        <p:txBody>
          <a:bodyPr/>
          <a:lstStyle/>
          <a:p>
            <a:fld id="{1E6794C7-3788-6040-A55F-E1D994D8F7FD}" type="slidenum">
              <a:rPr lang="en-US" smtClean="0"/>
              <a:t>16</a:t>
            </a:fld>
            <a:endParaRPr lang="en-US"/>
          </a:p>
        </p:txBody>
      </p:sp>
    </p:spTree>
    <p:extLst>
      <p:ext uri="{BB962C8B-B14F-4D97-AF65-F5344CB8AC3E}">
        <p14:creationId xmlns:p14="http://schemas.microsoft.com/office/powerpoint/2010/main" val="1493484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latin typeface="Arial" panose="020B0604020202020204" pitchFamily="34" charset="0"/>
                <a:cs typeface="Arial" panose="020B0604020202020204" pitchFamily="34" charset="0"/>
              </a:rPr>
              <a:t>The common misconception is that these devices are emitting a benign water </a:t>
            </a:r>
            <a:r>
              <a:rPr lang="en-US" dirty="0" err="1">
                <a:latin typeface="Arial" panose="020B0604020202020204" pitchFamily="34" charset="0"/>
                <a:cs typeface="Arial" panose="020B0604020202020204" pitchFamily="34" charset="0"/>
              </a:rPr>
              <a:t>vaport</a:t>
            </a:r>
            <a:r>
              <a:rPr lang="en-US" dirty="0">
                <a:latin typeface="Arial" panose="020B0604020202020204" pitchFamily="34" charset="0"/>
                <a:cs typeface="Arial" panose="020B0604020202020204" pitchFamily="34" charset="0"/>
              </a:rPr>
              <a:t>.</a:t>
            </a:r>
          </a:p>
          <a:p>
            <a:pPr defTabSz="465887">
              <a:defRPr/>
            </a:pPr>
            <a:r>
              <a:rPr lang="en-US" dirty="0">
                <a:latin typeface="Arial" panose="020B0604020202020204" pitchFamily="34" charset="0"/>
                <a:cs typeface="Arial" panose="020B0604020202020204" pitchFamily="34" charset="0"/>
              </a:rPr>
              <a:t>However, It is important for us to be scientifically accurate in describing the emission of ENDs devices as aerosols vs vapor. </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Using the term “vapor” is both incorrect, but can normalize these devices as benign and harmless.</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The definition of aerosol from </a:t>
            </a:r>
            <a:r>
              <a:rPr lang="en-US" dirty="0" err="1">
                <a:latin typeface="Arial" panose="020B0604020202020204" pitchFamily="34" charset="0"/>
                <a:cs typeface="Arial" panose="020B0604020202020204" pitchFamily="34" charset="0"/>
              </a:rPr>
              <a:t>Dictionary.com</a:t>
            </a:r>
            <a:r>
              <a:rPr lang="en-US" dirty="0">
                <a:latin typeface="Arial" panose="020B0604020202020204" pitchFamily="34" charset="0"/>
                <a:cs typeface="Arial" panose="020B0604020202020204" pitchFamily="34" charset="0"/>
              </a:rPr>
              <a:t>: -</a:t>
            </a:r>
            <a:r>
              <a:rPr lang="en-US" sz="1200" b="0" i="0" kern="1200" dirty="0">
                <a:solidFill>
                  <a:schemeClr val="tx1"/>
                </a:solidFill>
                <a:effectLst/>
                <a:latin typeface="+mn-lt"/>
                <a:ea typeface="+mn-ea"/>
                <a:cs typeface="+mn-cs"/>
              </a:rPr>
              <a:t>a colloidal suspension of particles dispersed in air or gas.</a:t>
            </a:r>
          </a:p>
          <a:p>
            <a:pPr defTabSz="465887">
              <a:defRPr/>
            </a:pPr>
            <a:r>
              <a:rPr lang="en-US" sz="1200" b="0" i="0" kern="1200" dirty="0">
                <a:solidFill>
                  <a:schemeClr val="tx1"/>
                </a:solidFill>
                <a:effectLst/>
                <a:latin typeface="+mn-lt"/>
                <a:ea typeface="+mn-ea"/>
                <a:cs typeface="+mn-cs"/>
              </a:rPr>
              <a:t>This, scientifically, is what is being emitted by these devices.</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17</a:t>
            </a:fld>
            <a:endParaRPr lang="en-US"/>
          </a:p>
        </p:txBody>
      </p:sp>
    </p:spTree>
    <p:extLst>
      <p:ext uri="{BB962C8B-B14F-4D97-AF65-F5344CB8AC3E}">
        <p14:creationId xmlns:p14="http://schemas.microsoft.com/office/powerpoint/2010/main" val="70045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point of this slide is to demonstrate to your audience a couple of different trends with vaping devices.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some cases, they are made to attract attention, such as the image on the left.</a:t>
            </a:r>
          </a:p>
          <a:p>
            <a:r>
              <a:rPr lang="en-US" dirty="0">
                <a:latin typeface="Arial" panose="020B0604020202020204" pitchFamily="34" charset="0"/>
                <a:cs typeface="Arial" panose="020B0604020202020204" pitchFamily="34" charset="0"/>
              </a:rPr>
              <a:t>In other cases, they are made to be quite discreet such as the middle image of a device designed to look like an asthma inhaler.</a:t>
            </a:r>
          </a:p>
          <a:p>
            <a:r>
              <a:rPr lang="en-US" dirty="0">
                <a:latin typeface="Arial" panose="020B0604020202020204" pitchFamily="34" charset="0"/>
                <a:cs typeface="Arial" panose="020B0604020202020204" pitchFamily="34" charset="0"/>
              </a:rPr>
              <a:t>In a couple of slides we will see another example, the JUUL devices made to be very sleek and discreet, and easily concealed.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Has your audience seen other examples of either very flashy or very discreet vaping devices?  </a:t>
            </a:r>
          </a:p>
        </p:txBody>
      </p:sp>
      <p:sp>
        <p:nvSpPr>
          <p:cNvPr id="4" name="Slide Number Placeholder 3"/>
          <p:cNvSpPr>
            <a:spLocks noGrp="1"/>
          </p:cNvSpPr>
          <p:nvPr>
            <p:ph type="sldNum" sz="quarter" idx="5"/>
          </p:nvPr>
        </p:nvSpPr>
        <p:spPr/>
        <p:txBody>
          <a:bodyPr/>
          <a:lstStyle/>
          <a:p>
            <a:fld id="{1E6794C7-3788-6040-A55F-E1D994D8F7FD}" type="slidenum">
              <a:rPr lang="en-US" smtClean="0"/>
              <a:t>18</a:t>
            </a:fld>
            <a:endParaRPr lang="en-US"/>
          </a:p>
        </p:txBody>
      </p:sp>
    </p:spTree>
    <p:extLst>
      <p:ext uri="{BB962C8B-B14F-4D97-AF65-F5344CB8AC3E}">
        <p14:creationId xmlns:p14="http://schemas.microsoft.com/office/powerpoint/2010/main" val="115556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how ENDS or vaping devices are typically used, including common slang terms for different types of use:</a:t>
            </a:r>
          </a:p>
          <a:p>
            <a:endParaRPr lang="en-US" dirty="0"/>
          </a:p>
          <a:p>
            <a:r>
              <a:rPr lang="en-US" dirty="0"/>
              <a:t>”Dripping” or dropping the solution directly onto the heated coils to provide a highly concentrated aerosol.</a:t>
            </a:r>
          </a:p>
          <a:p>
            <a:r>
              <a:rPr lang="en-US" dirty="0"/>
              <a:t>“Dabbing” or usage of high potency THC solutions.</a:t>
            </a:r>
          </a:p>
        </p:txBody>
      </p:sp>
      <p:sp>
        <p:nvSpPr>
          <p:cNvPr id="4" name="Slide Number Placeholder 3"/>
          <p:cNvSpPr>
            <a:spLocks noGrp="1"/>
          </p:cNvSpPr>
          <p:nvPr>
            <p:ph type="sldNum" sz="quarter" idx="5"/>
          </p:nvPr>
        </p:nvSpPr>
        <p:spPr/>
        <p:txBody>
          <a:bodyPr/>
          <a:lstStyle/>
          <a:p>
            <a:fld id="{1E6794C7-3788-6040-A55F-E1D994D8F7FD}" type="slidenum">
              <a:rPr lang="en-US" smtClean="0"/>
              <a:t>19</a:t>
            </a:fld>
            <a:endParaRPr lang="en-US"/>
          </a:p>
        </p:txBody>
      </p:sp>
    </p:spTree>
    <p:extLst>
      <p:ext uri="{BB962C8B-B14F-4D97-AF65-F5344CB8AC3E}">
        <p14:creationId xmlns:p14="http://schemas.microsoft.com/office/powerpoint/2010/main" val="150807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the beginning of your presentation, provide brief acknowledgement of the PTTC Network Marijuana Risk Working Group which developed this slide deck.  This slide lists the 7 centers serving on the work group.  </a:t>
            </a:r>
          </a:p>
        </p:txBody>
      </p:sp>
      <p:sp>
        <p:nvSpPr>
          <p:cNvPr id="4" name="Slide Number Placeholder 3"/>
          <p:cNvSpPr>
            <a:spLocks noGrp="1"/>
          </p:cNvSpPr>
          <p:nvPr>
            <p:ph type="sldNum" sz="quarter" idx="5"/>
          </p:nvPr>
        </p:nvSpPr>
        <p:spPr/>
        <p:txBody>
          <a:bodyPr/>
          <a:lstStyle/>
          <a:p>
            <a:fld id="{1E6794C7-3788-6040-A55F-E1D994D8F7FD}" type="slidenum">
              <a:rPr lang="en-US" smtClean="0"/>
              <a:t>2</a:t>
            </a:fld>
            <a:endParaRPr lang="en-US"/>
          </a:p>
        </p:txBody>
      </p:sp>
    </p:spTree>
    <p:extLst>
      <p:ext uri="{BB962C8B-B14F-4D97-AF65-F5344CB8AC3E}">
        <p14:creationId xmlns:p14="http://schemas.microsoft.com/office/powerpoint/2010/main" val="43666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slide provides information on the nature of the aerosols generated by ENDS or vaping devices.</a:t>
            </a:r>
          </a:p>
          <a:p>
            <a:endParaRPr lang="en-US" dirty="0"/>
          </a:p>
          <a:p>
            <a:r>
              <a:rPr lang="en-US" dirty="0"/>
              <a:t>Contrary to what may be believed, the aerosols are not benign water vapors.</a:t>
            </a:r>
          </a:p>
          <a:p>
            <a:r>
              <a:rPr lang="en-US" dirty="0"/>
              <a:t>They have been analyzed and found to contain volatile organic compounds, chemicals known to cause cancer, heavy metals such as tin or lead.</a:t>
            </a:r>
          </a:p>
          <a:p>
            <a:r>
              <a:rPr lang="en-US" dirty="0"/>
              <a:t>The aerosols can also contain ultrafine particles that settle in the lungs and cause or contribute to respiratory difficulties and pulmonary illnesses.</a:t>
            </a:r>
          </a:p>
          <a:p>
            <a:endParaRPr lang="en-US" dirty="0"/>
          </a:p>
          <a:p>
            <a:r>
              <a:rPr lang="en-US" dirty="0"/>
              <a:t>This ties into the current, urgent public health crisis related to vaping that is occurring in many of our states. </a:t>
            </a:r>
          </a:p>
        </p:txBody>
      </p:sp>
      <p:sp>
        <p:nvSpPr>
          <p:cNvPr id="4" name="Slide Number Placeholder 3"/>
          <p:cNvSpPr>
            <a:spLocks noGrp="1"/>
          </p:cNvSpPr>
          <p:nvPr>
            <p:ph type="sldNum" sz="quarter" idx="5"/>
          </p:nvPr>
        </p:nvSpPr>
        <p:spPr/>
        <p:txBody>
          <a:bodyPr/>
          <a:lstStyle/>
          <a:p>
            <a:fld id="{1E6794C7-3788-6040-A55F-E1D994D8F7FD}" type="slidenum">
              <a:rPr lang="en-US" smtClean="0"/>
              <a:t>20</a:t>
            </a:fld>
            <a:endParaRPr lang="en-US"/>
          </a:p>
        </p:txBody>
      </p:sp>
    </p:spTree>
    <p:extLst>
      <p:ext uri="{BB962C8B-B14F-4D97-AF65-F5344CB8AC3E}">
        <p14:creationId xmlns:p14="http://schemas.microsoft.com/office/powerpoint/2010/main" val="16892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With this slide, walk your participants through how a vaping device works.  </a:t>
            </a:r>
          </a:p>
          <a:p>
            <a:r>
              <a:rPr lang="en-US" dirty="0">
                <a:latin typeface="Arial" panose="020B0604020202020204" pitchFamily="34" charset="0"/>
                <a:cs typeface="Arial" panose="020B0604020202020204" pitchFamily="34" charset="0"/>
              </a:rPr>
              <a:t>Devices may look very different, but they all function in very similar ways.</a:t>
            </a:r>
          </a:p>
        </p:txBody>
      </p:sp>
      <p:sp>
        <p:nvSpPr>
          <p:cNvPr id="4" name="Slide Number Placeholder 3"/>
          <p:cNvSpPr>
            <a:spLocks noGrp="1"/>
          </p:cNvSpPr>
          <p:nvPr>
            <p:ph type="sldNum" sz="quarter" idx="5"/>
          </p:nvPr>
        </p:nvSpPr>
        <p:spPr/>
        <p:txBody>
          <a:bodyPr/>
          <a:lstStyle/>
          <a:p>
            <a:fld id="{1E6794C7-3788-6040-A55F-E1D994D8F7FD}" type="slidenum">
              <a:rPr lang="en-US" smtClean="0"/>
              <a:t>21</a:t>
            </a:fld>
            <a:endParaRPr lang="en-US"/>
          </a:p>
        </p:txBody>
      </p:sp>
    </p:spTree>
    <p:extLst>
      <p:ext uri="{BB962C8B-B14F-4D97-AF65-F5344CB8AC3E}">
        <p14:creationId xmlns:p14="http://schemas.microsoft.com/office/powerpoint/2010/main" val="102210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encourage participation, ask your audience if they’ve heard of JUUL devices.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this slide to describe what JUUL devices are.</a:t>
            </a:r>
          </a:p>
        </p:txBody>
      </p:sp>
      <p:sp>
        <p:nvSpPr>
          <p:cNvPr id="4" name="Slide Number Placeholder 3"/>
          <p:cNvSpPr>
            <a:spLocks noGrp="1"/>
          </p:cNvSpPr>
          <p:nvPr>
            <p:ph type="sldNum" sz="quarter" idx="5"/>
          </p:nvPr>
        </p:nvSpPr>
        <p:spPr/>
        <p:txBody>
          <a:bodyPr/>
          <a:lstStyle/>
          <a:p>
            <a:fld id="{1E6794C7-3788-6040-A55F-E1D994D8F7FD}" type="slidenum">
              <a:rPr lang="en-US" smtClean="0"/>
              <a:t>22</a:t>
            </a:fld>
            <a:endParaRPr lang="en-US"/>
          </a:p>
        </p:txBody>
      </p:sp>
    </p:spTree>
    <p:extLst>
      <p:ext uri="{BB962C8B-B14F-4D97-AF65-F5344CB8AC3E}">
        <p14:creationId xmlns:p14="http://schemas.microsoft.com/office/powerpoint/2010/main" val="195857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issues with JUUL has been marketing and appealing to youth.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New York Times article takes an in depth look at the marketing practices of JUUL and how they may have contributed to the growing use of their devices amongst youth.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is a link to the article.  You may want to print out copies to provide to their audience, or give them the link to read later on their own.</a:t>
            </a:r>
          </a:p>
          <a:p>
            <a:pPr defTabSz="465887">
              <a:defRPr/>
            </a:pPr>
            <a:r>
              <a:rPr lang="en-US" dirty="0">
                <a:latin typeface="Arial" panose="020B0604020202020204" pitchFamily="34" charset="0"/>
                <a:cs typeface="Arial" panose="020B0604020202020204" pitchFamily="34" charset="0"/>
                <a:hlinkClick r:id="rId3"/>
              </a:rPr>
              <a:t>https://www.nytimes.com/2018/08/27/science/juul-vaping-teen-marketing.html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23</a:t>
            </a:fld>
            <a:endParaRPr lang="en-US"/>
          </a:p>
        </p:txBody>
      </p:sp>
    </p:spTree>
    <p:extLst>
      <p:ext uri="{BB962C8B-B14F-4D97-AF65-F5344CB8AC3E}">
        <p14:creationId xmlns:p14="http://schemas.microsoft.com/office/powerpoint/2010/main" val="195376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where you can provide some focused discussion on the current public health crisis related to vaping.  </a:t>
            </a:r>
          </a:p>
          <a:p>
            <a:r>
              <a:rPr lang="en-US" dirty="0">
                <a:latin typeface="Arial" panose="020B0604020202020204" pitchFamily="34" charset="0"/>
                <a:cs typeface="Arial" panose="020B0604020202020204" pitchFamily="34" charset="0"/>
              </a:rPr>
              <a:t>This slide is a summary of the CDC Health Advisory issued in the wake of the current vaping crisis.  </a:t>
            </a:r>
          </a:p>
          <a:p>
            <a:r>
              <a:rPr lang="en-US" dirty="0">
                <a:latin typeface="Arial" panose="020B0604020202020204" pitchFamily="34" charset="0"/>
                <a:cs typeface="Arial" panose="020B0604020202020204" pitchFamily="34" charset="0"/>
              </a:rPr>
              <a:t>As of the production of this slide deck, the number of suspected cases is up to 805, with 14 deaths linked to vaping devices.  </a:t>
            </a:r>
          </a:p>
          <a:p>
            <a:r>
              <a:rPr lang="en-US" dirty="0">
                <a:latin typeface="Arial" panose="020B0604020202020204" pitchFamily="34" charset="0"/>
                <a:cs typeface="Arial" panose="020B0604020202020204" pitchFamily="34" charset="0"/>
              </a:rPr>
              <a:t>This is likely to be a very fluid and rapidly developing issue so you may want to consult with the CDC website to get the latest numbers.  </a:t>
            </a:r>
          </a:p>
          <a:p>
            <a:r>
              <a:rPr lang="en-US" dirty="0">
                <a:latin typeface="Arial" panose="020B0604020202020204" pitchFamily="34" charset="0"/>
                <a:cs typeface="Arial" panose="020B0604020202020204" pitchFamily="34" charset="0"/>
              </a:rPr>
              <a:t>You can also consult with this page on the PTTC website, for the latest national numbers related to this crisis: </a:t>
            </a:r>
            <a:r>
              <a:rPr lang="en-US" dirty="0">
                <a:hlinkClick r:id="rId3"/>
              </a:rPr>
              <a:t>https://pttcnetwork.org/centers/new-england-pttc/vaping-resources-and-information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may also want to research and provide data from your state and/or community.  </a:t>
            </a:r>
          </a:p>
        </p:txBody>
      </p:sp>
      <p:sp>
        <p:nvSpPr>
          <p:cNvPr id="4" name="Slide Number Placeholder 3"/>
          <p:cNvSpPr>
            <a:spLocks noGrp="1"/>
          </p:cNvSpPr>
          <p:nvPr>
            <p:ph type="sldNum" sz="quarter" idx="5"/>
          </p:nvPr>
        </p:nvSpPr>
        <p:spPr/>
        <p:txBody>
          <a:bodyPr/>
          <a:lstStyle/>
          <a:p>
            <a:fld id="{1E6794C7-3788-6040-A55F-E1D994D8F7FD}" type="slidenum">
              <a:rPr lang="en-US" smtClean="0"/>
              <a:t>24</a:t>
            </a:fld>
            <a:endParaRPr lang="en-US"/>
          </a:p>
        </p:txBody>
      </p:sp>
    </p:spTree>
    <p:extLst>
      <p:ext uri="{BB962C8B-B14F-4D97-AF65-F5344CB8AC3E}">
        <p14:creationId xmlns:p14="http://schemas.microsoft.com/office/powerpoint/2010/main" val="691022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According to the CDC (2019), the following health effects of vaping are cough,</a:t>
            </a:r>
            <a:r>
              <a:rPr lang="en-US" baseline="0" dirty="0">
                <a:latin typeface="Arial" panose="020B0604020202020204" pitchFamily="34" charset="0"/>
                <a:cs typeface="Arial" panose="020B0604020202020204" pitchFamily="34" charset="0"/>
              </a:rPr>
              <a:t> shortness of breath, chest pain, nausea, vomiting, diarrhea, fatigue, fever, and weight loss.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If you have state public health representatives or others working on the ground in your state to address this, you may want to invite them to share any updated information they have around this.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E6794C7-3788-6040-A55F-E1D994D8F7FD}" type="slidenum">
              <a:rPr lang="en-US" smtClean="0"/>
              <a:t>25</a:t>
            </a:fld>
            <a:endParaRPr lang="en-US"/>
          </a:p>
        </p:txBody>
      </p:sp>
    </p:spTree>
    <p:extLst>
      <p:ext uri="{BB962C8B-B14F-4D97-AF65-F5344CB8AC3E}">
        <p14:creationId xmlns:p14="http://schemas.microsoft.com/office/powerpoint/2010/main" val="305939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we will discuss the more potent forms of marijuana products, the concentrates.</a:t>
            </a:r>
          </a:p>
        </p:txBody>
      </p:sp>
      <p:sp>
        <p:nvSpPr>
          <p:cNvPr id="4" name="Slide Number Placeholder 3"/>
          <p:cNvSpPr>
            <a:spLocks noGrp="1"/>
          </p:cNvSpPr>
          <p:nvPr>
            <p:ph type="sldNum" sz="quarter" idx="5"/>
          </p:nvPr>
        </p:nvSpPr>
        <p:spPr/>
        <p:txBody>
          <a:bodyPr/>
          <a:lstStyle/>
          <a:p>
            <a:fld id="{1E6794C7-3788-6040-A55F-E1D994D8F7FD}" type="slidenum">
              <a:rPr lang="en-US" smtClean="0"/>
              <a:t>26</a:t>
            </a:fld>
            <a:endParaRPr lang="en-US"/>
          </a:p>
        </p:txBody>
      </p:sp>
    </p:spTree>
    <p:extLst>
      <p:ext uri="{BB962C8B-B14F-4D97-AF65-F5344CB8AC3E}">
        <p14:creationId xmlns:p14="http://schemas.microsoft.com/office/powerpoint/2010/main" val="114866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Presenter’s note</a:t>
            </a:r>
            <a:r>
              <a:rPr lang="en-US" dirty="0"/>
              <a:t>: To make your presentation more engaging - You may want to consider orally covering these bullet points while showing the next slide which has pictures to show what concentrates look like. You can simply copy and paste these bullets into the presenter notes of the next slide. </a:t>
            </a:r>
          </a:p>
          <a:p>
            <a:endParaRPr lang="en-US" dirty="0"/>
          </a:p>
          <a:p>
            <a:r>
              <a:rPr lang="en-US" dirty="0"/>
              <a:t>However, if you provide this as a handout, this slide will be important so they can have the information on hand.  </a:t>
            </a:r>
          </a:p>
          <a:p>
            <a:endParaRPr lang="en-US" dirty="0"/>
          </a:p>
          <a:p>
            <a:r>
              <a:rPr lang="en-US" dirty="0"/>
              <a:t>The information on this slide comes from these two sites: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a:p>
            <a:r>
              <a:rPr lang="en-US" dirty="0"/>
              <a:t>Get the Facts About Drugs - Just Think Twice (DEA): </a:t>
            </a:r>
            <a:r>
              <a:rPr lang="en-US" dirty="0">
                <a:hlinkClick r:id="rId4"/>
              </a:rPr>
              <a:t>https://www.justthinktwice.gov/facts-about-marijuana-concentrates</a:t>
            </a:r>
            <a:endParaRPr lang="en-US" dirty="0"/>
          </a:p>
        </p:txBody>
      </p:sp>
      <p:sp>
        <p:nvSpPr>
          <p:cNvPr id="4" name="Slide Number Placeholder 3"/>
          <p:cNvSpPr>
            <a:spLocks noGrp="1"/>
          </p:cNvSpPr>
          <p:nvPr>
            <p:ph type="sldNum" sz="quarter" idx="10"/>
          </p:nvPr>
        </p:nvSpPr>
        <p:spPr/>
        <p:txBody>
          <a:bodyPr/>
          <a:lstStyle/>
          <a:p>
            <a:fld id="{2DD040DE-ACC0-4D22-AA6C-6DFD2DEFA06A}"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73941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Images showing a sampling of what waxes/shatter/concentrates can look like.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products can have the waxy consistency as the image in the upper left, or a more brittle, glass-like consistency such as the “shatter” in the lower right. </a:t>
            </a:r>
          </a:p>
          <a:p>
            <a:r>
              <a:rPr lang="en-US" dirty="0">
                <a:latin typeface="Arial" panose="020B0604020202020204" pitchFamily="34" charset="0"/>
                <a:cs typeface="Arial" panose="020B0604020202020204" pitchFamily="34" charset="0"/>
              </a:rPr>
              <a:t>Lower left is an example of how they can be fashioned to look like common items such as video game controllers. </a:t>
            </a:r>
          </a:p>
          <a:p>
            <a:r>
              <a:rPr lang="en-US" dirty="0">
                <a:latin typeface="Arial" panose="020B0604020202020204" pitchFamily="34" charset="0"/>
                <a:cs typeface="Arial" panose="020B0604020202020204" pitchFamily="34" charset="0"/>
              </a:rPr>
              <a:t>Concentrates can be used in vape pens or devices such as an oil rig pictured in the upper right.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28</a:t>
            </a:fld>
            <a:endParaRPr lang="en-US"/>
          </a:p>
        </p:txBody>
      </p:sp>
    </p:spTree>
    <p:extLst>
      <p:ext uri="{BB962C8B-B14F-4D97-AF65-F5344CB8AC3E}">
        <p14:creationId xmlns:p14="http://schemas.microsoft.com/office/powerpoint/2010/main" val="217360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on this slide comes from this site: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29</a:t>
            </a:fld>
            <a:endParaRPr lang="en-US"/>
          </a:p>
        </p:txBody>
      </p:sp>
    </p:spTree>
    <p:extLst>
      <p:ext uri="{BB962C8B-B14F-4D97-AF65-F5344CB8AC3E}">
        <p14:creationId xmlns:p14="http://schemas.microsoft.com/office/powerpoint/2010/main" val="25799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brief summary of the purpose of the PTTC Network, which funded and created this slide deck, and offers other prevention training and technical assistance services.</a:t>
            </a:r>
          </a:p>
          <a:p>
            <a:endParaRPr lang="en-US" dirty="0"/>
          </a:p>
          <a:p>
            <a:r>
              <a:rPr lang="en-US" dirty="0"/>
              <a:t>The purpose of the Prevention Technology Transfer Center, or PTTC, Network is to improve the implementation and delivery of effective substance use disorder prevention interventions.</a:t>
            </a:r>
          </a:p>
          <a:p>
            <a:endParaRPr lang="en-US" dirty="0"/>
          </a:p>
          <a:p>
            <a:r>
              <a:rPr lang="en-US" dirty="0"/>
              <a:t>The PTTCs provide training and technical assistance services to the substance use disorder prevention field.</a:t>
            </a:r>
          </a:p>
          <a:p>
            <a:r>
              <a:rPr lang="en-US" dirty="0"/>
              <a:t>Services are:</a:t>
            </a:r>
          </a:p>
          <a:p>
            <a:pPr marL="171450" indent="-171450">
              <a:buFont typeface="Arial" panose="020B0604020202020204" pitchFamily="34" charset="0"/>
              <a:buChar char="•"/>
            </a:pPr>
            <a:r>
              <a:rPr lang="en-US" dirty="0"/>
              <a:t>Tailored to meet the needs of the recipients in the field</a:t>
            </a:r>
          </a:p>
          <a:p>
            <a:pPr marL="171450" indent="-171450">
              <a:buFont typeface="Arial" panose="020B0604020202020204" pitchFamily="34" charset="0"/>
              <a:buChar char="•"/>
            </a:pPr>
            <a:r>
              <a:rPr lang="en-US" dirty="0"/>
              <a:t>Based in prevention science and use evidence-based and promising practices</a:t>
            </a:r>
          </a:p>
          <a:p>
            <a:pPr marL="171450" indent="-171450">
              <a:buFont typeface="Arial" panose="020B0604020202020204" pitchFamily="34" charset="0"/>
              <a:buChar char="•"/>
            </a:pPr>
            <a:r>
              <a:rPr lang="en-US" dirty="0"/>
              <a:t>And leverage the expertise and resources available through alliances within and across HHS regions and the PTTC Network.</a:t>
            </a:r>
          </a:p>
        </p:txBody>
      </p:sp>
      <p:sp>
        <p:nvSpPr>
          <p:cNvPr id="4" name="Slide Number Placeholder 3"/>
          <p:cNvSpPr>
            <a:spLocks noGrp="1"/>
          </p:cNvSpPr>
          <p:nvPr>
            <p:ph type="sldNum" sz="quarter" idx="5"/>
          </p:nvPr>
        </p:nvSpPr>
        <p:spPr/>
        <p:txBody>
          <a:bodyPr/>
          <a:lstStyle/>
          <a:p>
            <a:fld id="{1E6794C7-3788-6040-A55F-E1D994D8F7FD}" type="slidenum">
              <a:rPr lang="en-US" smtClean="0"/>
              <a:t>3</a:t>
            </a:fld>
            <a:endParaRPr lang="en-US"/>
          </a:p>
        </p:txBody>
      </p:sp>
    </p:spTree>
    <p:extLst>
      <p:ext uri="{BB962C8B-B14F-4D97-AF65-F5344CB8AC3E}">
        <p14:creationId xmlns:p14="http://schemas.microsoft.com/office/powerpoint/2010/main" val="3287099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are covering some of the known safety hazards of home production of concentrates. For a more engaging presentation, don’t read the bullet points verbatim (but this information will be very valuable to your audience as a handout) here are the points being covered:</a:t>
            </a:r>
          </a:p>
          <a:p>
            <a:endParaRPr lang="en-US" dirty="0"/>
          </a:p>
          <a:p>
            <a:pPr marL="171450" indent="-171450">
              <a:buFont typeface="Arial" panose="020B0604020202020204" pitchFamily="34" charset="0"/>
              <a:buChar char="•"/>
            </a:pPr>
            <a:r>
              <a:rPr lang="en-US" dirty="0"/>
              <a:t>Amateur production of concentrates continues unabated even after legalization and when concentrates are available for purchase in dispensaries</a:t>
            </a:r>
          </a:p>
          <a:p>
            <a:pPr marL="171450" indent="-171450">
              <a:buFont typeface="Arial" panose="020B0604020202020204" pitchFamily="34" charset="0"/>
              <a:buChar char="•"/>
            </a:pPr>
            <a:r>
              <a:rPr lang="en-US" dirty="0"/>
              <a:t>Some common settings for amateur concentrate production include: garages, tool sheds, and vacant homes. (this is something important for law enforcement and city/town leaders to be aware of)</a:t>
            </a:r>
          </a:p>
          <a:p>
            <a:pPr marL="171450" indent="-171450">
              <a:buFont typeface="Arial" panose="020B0604020202020204" pitchFamily="34" charset="0"/>
              <a:buChar char="•"/>
            </a:pPr>
            <a:r>
              <a:rPr lang="en-US" dirty="0"/>
              <a:t>The butane or other volatile solvents used can build up like any other gas and can be ignited by sparks from static electricity which can lead to explosions</a:t>
            </a:r>
          </a:p>
          <a:p>
            <a:pPr marL="171450" indent="-171450">
              <a:buFont typeface="Arial" panose="020B0604020202020204" pitchFamily="34" charset="0"/>
              <a:buChar char="•"/>
            </a:pPr>
            <a:r>
              <a:rPr lang="en-US" dirty="0"/>
              <a:t>It then follows that this causes significant safety risks to surrounding properties. (This would be important information for realtors and home buyers to be aware of)</a:t>
            </a:r>
          </a:p>
        </p:txBody>
      </p:sp>
      <p:sp>
        <p:nvSpPr>
          <p:cNvPr id="4" name="Slide Number Placeholder 3"/>
          <p:cNvSpPr>
            <a:spLocks noGrp="1"/>
          </p:cNvSpPr>
          <p:nvPr>
            <p:ph type="sldNum" sz="quarter" idx="5"/>
          </p:nvPr>
        </p:nvSpPr>
        <p:spPr/>
        <p:txBody>
          <a:bodyPr/>
          <a:lstStyle/>
          <a:p>
            <a:fld id="{1E6794C7-3788-6040-A55F-E1D994D8F7FD}" type="slidenum">
              <a:rPr lang="en-US" smtClean="0"/>
              <a:t>30</a:t>
            </a:fld>
            <a:endParaRPr lang="en-US"/>
          </a:p>
        </p:txBody>
      </p:sp>
    </p:spTree>
    <p:extLst>
      <p:ext uri="{BB962C8B-B14F-4D97-AF65-F5344CB8AC3E}">
        <p14:creationId xmlns:p14="http://schemas.microsoft.com/office/powerpoint/2010/main" val="6849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you are going to cover with your audience is oral consumption: Edibles and Tinctures.</a:t>
            </a:r>
          </a:p>
        </p:txBody>
      </p:sp>
      <p:sp>
        <p:nvSpPr>
          <p:cNvPr id="4" name="Slide Number Placeholder 3"/>
          <p:cNvSpPr>
            <a:spLocks noGrp="1"/>
          </p:cNvSpPr>
          <p:nvPr>
            <p:ph type="sldNum" sz="quarter" idx="5"/>
          </p:nvPr>
        </p:nvSpPr>
        <p:spPr/>
        <p:txBody>
          <a:bodyPr/>
          <a:lstStyle/>
          <a:p>
            <a:fld id="{1E6794C7-3788-6040-A55F-E1D994D8F7FD}" type="slidenum">
              <a:rPr lang="en-US" smtClean="0"/>
              <a:t>31</a:t>
            </a:fld>
            <a:endParaRPr lang="en-US"/>
          </a:p>
        </p:txBody>
      </p:sp>
    </p:spTree>
    <p:extLst>
      <p:ext uri="{BB962C8B-B14F-4D97-AF65-F5344CB8AC3E}">
        <p14:creationId xmlns:p14="http://schemas.microsoft.com/office/powerpoint/2010/main" val="3659759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legalized states, marijuana edibles are one of the fastest growing segments of the commercial marijuana markets.  (This article talks about that, which may be helpful for your background as a presenter: </a:t>
            </a:r>
            <a:r>
              <a:rPr lang="en-US" dirty="0">
                <a:hlinkClick r:id="rId3"/>
              </a:rPr>
              <a:t>https://www.motherjones.com/food/2018/03/the-edibles-market-is-exploding-you-can-bet-big-corporations-are-watching/</a:t>
            </a:r>
            <a:r>
              <a:rPr lang="en-US" dirty="0"/>
              <a:t>)</a:t>
            </a:r>
          </a:p>
          <a:p>
            <a:endParaRPr lang="en-US" dirty="0"/>
          </a:p>
          <a:p>
            <a:r>
              <a:rPr lang="en-US" dirty="0"/>
              <a:t>In this slide, we describe how THC is a fat soluble molecule, which is why there is such a wide variety of edible products that can be created.  Because it is fat soluble, it can be infused into butters and cooking oils which are used in many types of food products.  In a couple of slides you will show your audience some examples, but you should stress this is just a small sampling of what is available in the state commercial marijuana markets.  </a:t>
            </a:r>
          </a:p>
        </p:txBody>
      </p:sp>
      <p:sp>
        <p:nvSpPr>
          <p:cNvPr id="4" name="Slide Number Placeholder 3"/>
          <p:cNvSpPr>
            <a:spLocks noGrp="1"/>
          </p:cNvSpPr>
          <p:nvPr>
            <p:ph type="sldNum" sz="quarter" idx="5"/>
          </p:nvPr>
        </p:nvSpPr>
        <p:spPr/>
        <p:txBody>
          <a:bodyPr/>
          <a:lstStyle/>
          <a:p>
            <a:fld id="{1E6794C7-3788-6040-A55F-E1D994D8F7FD}" type="slidenum">
              <a:rPr lang="en-US" smtClean="0"/>
              <a:t>32</a:t>
            </a:fld>
            <a:endParaRPr lang="en-US"/>
          </a:p>
        </p:txBody>
      </p:sp>
    </p:spTree>
    <p:extLst>
      <p:ext uri="{BB962C8B-B14F-4D97-AF65-F5344CB8AC3E}">
        <p14:creationId xmlns:p14="http://schemas.microsoft.com/office/powerpoint/2010/main" val="1384083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One thing that is very different about marijuana that is consumed orally is the delay in the psychoactive effects.  This is because these products are processed through the stomach, as opposed to a product that is inhaled which is processed through the lungs, and therefore hits the bloodstream much faster.  The delayed effect for edibles can be anywhere from 1 to 3 hours.  As your audience may be able to imagine, this can have significant ramifications for operating a motor vehicle, operating heavy machinery at work, </a:t>
            </a:r>
            <a:r>
              <a:rPr lang="en-US" dirty="0" err="1"/>
              <a:t>etc</a:t>
            </a:r>
            <a:r>
              <a:rPr lang="en-US" dirty="0"/>
              <a:t>, especially for novice users.  </a:t>
            </a:r>
          </a:p>
        </p:txBody>
      </p:sp>
      <p:sp>
        <p:nvSpPr>
          <p:cNvPr id="4" name="Slide Number Placeholder 3"/>
          <p:cNvSpPr>
            <a:spLocks noGrp="1"/>
          </p:cNvSpPr>
          <p:nvPr>
            <p:ph type="sldNum" sz="quarter" idx="10"/>
          </p:nvPr>
        </p:nvSpPr>
        <p:spPr/>
        <p:txBody>
          <a:bodyPr/>
          <a:lstStyle/>
          <a:p>
            <a:fld id="{1E6794C7-3788-6040-A55F-E1D994D8F7FD}" type="slidenum">
              <a:rPr lang="en-US" smtClean="0"/>
              <a:t>33</a:t>
            </a:fld>
            <a:endParaRPr lang="en-US"/>
          </a:p>
        </p:txBody>
      </p:sp>
    </p:spTree>
    <p:extLst>
      <p:ext uri="{BB962C8B-B14F-4D97-AF65-F5344CB8AC3E}">
        <p14:creationId xmlns:p14="http://schemas.microsoft.com/office/powerpoint/2010/main" val="4186104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some pictures demonstrating the different types of marijuana edibles that are produced and consumed: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THC gummy bears,</a:t>
            </a:r>
          </a:p>
          <a:p>
            <a:r>
              <a:rPr lang="en-US" dirty="0">
                <a:latin typeface="Arial" panose="020B0604020202020204" pitchFamily="34" charset="0"/>
                <a:cs typeface="Arial" panose="020B0604020202020204" pitchFamily="34" charset="0"/>
              </a:rPr>
              <a:t>Upper Right: THC gummy worms,</a:t>
            </a:r>
          </a:p>
          <a:p>
            <a:r>
              <a:rPr lang="en-US" dirty="0">
                <a:latin typeface="Arial" panose="020B0604020202020204" pitchFamily="34" charset="0"/>
                <a:cs typeface="Arial" panose="020B0604020202020204" pitchFamily="34" charset="0"/>
              </a:rPr>
              <a:t>Lower Left: THC chocolate chip cookies</a:t>
            </a:r>
          </a:p>
          <a:p>
            <a:r>
              <a:rPr lang="en-US" dirty="0">
                <a:latin typeface="Arial" panose="020B0604020202020204" pitchFamily="34" charset="0"/>
                <a:cs typeface="Arial" panose="020B0604020202020204" pitchFamily="34" charset="0"/>
              </a:rPr>
              <a:t>Lower Right: Edibles with THC-infused cream cheese</a:t>
            </a:r>
          </a:p>
        </p:txBody>
      </p:sp>
      <p:sp>
        <p:nvSpPr>
          <p:cNvPr id="4" name="Slide Number Placeholder 3"/>
          <p:cNvSpPr>
            <a:spLocks noGrp="1"/>
          </p:cNvSpPr>
          <p:nvPr>
            <p:ph type="sldNum" sz="quarter" idx="5"/>
          </p:nvPr>
        </p:nvSpPr>
        <p:spPr/>
        <p:txBody>
          <a:bodyPr/>
          <a:lstStyle/>
          <a:p>
            <a:fld id="{1E6794C7-3788-6040-A55F-E1D994D8F7FD}" type="slidenum">
              <a:rPr lang="en-US" smtClean="0"/>
              <a:t>34</a:t>
            </a:fld>
            <a:endParaRPr lang="en-US"/>
          </a:p>
        </p:txBody>
      </p:sp>
    </p:spTree>
    <p:extLst>
      <p:ext uri="{BB962C8B-B14F-4D97-AF65-F5344CB8AC3E}">
        <p14:creationId xmlns:p14="http://schemas.microsoft.com/office/powerpoint/2010/main" val="834123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want to discuss how these products, by their very nature, can appeal to children: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A THC-infused cupcake</a:t>
            </a:r>
          </a:p>
          <a:p>
            <a:r>
              <a:rPr lang="en-US" dirty="0">
                <a:latin typeface="Arial" panose="020B0604020202020204" pitchFamily="34" charset="0"/>
                <a:cs typeface="Arial" panose="020B0604020202020204" pitchFamily="34" charset="0"/>
              </a:rPr>
              <a:t>Upper Right: THC-infused lollipops</a:t>
            </a:r>
          </a:p>
          <a:p>
            <a:r>
              <a:rPr lang="en-US" dirty="0">
                <a:latin typeface="Arial" panose="020B0604020202020204" pitchFamily="34" charset="0"/>
                <a:cs typeface="Arial" panose="020B0604020202020204" pitchFamily="34" charset="0"/>
              </a:rPr>
              <a:t>Lower Left: THC-infused Easter cookies</a:t>
            </a:r>
          </a:p>
          <a:p>
            <a:r>
              <a:rPr lang="en-US" dirty="0">
                <a:latin typeface="Arial" panose="020B0604020202020204" pitchFamily="34" charset="0"/>
                <a:cs typeface="Arial" panose="020B0604020202020204" pitchFamily="34" charset="0"/>
              </a:rPr>
              <a:t>Lower Right: THC-infused “Fruity Pebbles” treat. (Like a Rice </a:t>
            </a:r>
            <a:r>
              <a:rPr lang="en-US" dirty="0" err="1">
                <a:latin typeface="Arial" panose="020B0604020202020204" pitchFamily="34" charset="0"/>
                <a:cs typeface="Arial" panose="020B0604020202020204" pitchFamily="34" charset="0"/>
              </a:rPr>
              <a:t>Krispie’s</a:t>
            </a:r>
            <a:r>
              <a:rPr lang="en-US" dirty="0">
                <a:latin typeface="Arial" panose="020B0604020202020204" pitchFamily="34" charset="0"/>
                <a:cs typeface="Arial" panose="020B0604020202020204" pitchFamily="34" charset="0"/>
              </a:rPr>
              <a:t> treat, made with marshmallow where the marshmallow has been infused with THC)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the appeal and forms can pose risks to children and adolescents.</a:t>
            </a:r>
          </a:p>
          <a:p>
            <a:r>
              <a:rPr lang="en-US" dirty="0">
                <a:latin typeface="Arial" panose="020B0604020202020204" pitchFamily="34" charset="0"/>
                <a:cs typeface="Arial" panose="020B0604020202020204" pitchFamily="34" charset="0"/>
              </a:rPr>
              <a:t>With young children, we need to be concerned about them seeing a THC gummy bear out of the package and thinking it’s a regular gummy bear when it really is a potent, adult dose of THC.</a:t>
            </a:r>
          </a:p>
          <a:p>
            <a:r>
              <a:rPr lang="en-US" dirty="0">
                <a:latin typeface="Arial" panose="020B0604020202020204" pitchFamily="34" charset="0"/>
                <a:cs typeface="Arial" panose="020B0604020202020204" pitchFamily="34" charset="0"/>
              </a:rPr>
              <a:t>With adolescents, we need to be concerned about how a THC fruity pebbles bar is going to be appealing to try. </a:t>
            </a:r>
          </a:p>
          <a:p>
            <a:r>
              <a:rPr lang="en-US" dirty="0">
                <a:latin typeface="Arial" panose="020B0604020202020204" pitchFamily="34" charset="0"/>
                <a:cs typeface="Arial" panose="020B0604020202020204" pitchFamily="34" charset="0"/>
              </a:rPr>
              <a:t>We also need to be concerned with potency. The trend continues to be upward in terms of average potencies of THC products, this is true for edibles.</a:t>
            </a:r>
          </a:p>
          <a:p>
            <a:r>
              <a:rPr lang="en-US" dirty="0">
                <a:latin typeface="Arial" panose="020B0604020202020204" pitchFamily="34" charset="0"/>
                <a:cs typeface="Arial" panose="020B0604020202020204" pitchFamily="34" charset="0"/>
              </a:rPr>
              <a:t>Edible products can also be unpredictable, particularly baked goods. THC is often present through a THC-infused butter used to bake the product. The THC may not always be evenly distributed throughout the product (e.g. a cookie or brownie), this means there will be different potencies in different portions of the product.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35</a:t>
            </a:fld>
            <a:endParaRPr lang="en-US"/>
          </a:p>
        </p:txBody>
      </p:sp>
    </p:spTree>
    <p:extLst>
      <p:ext uri="{BB962C8B-B14F-4D97-AF65-F5344CB8AC3E}">
        <p14:creationId xmlns:p14="http://schemas.microsoft.com/office/powerpoint/2010/main" val="1888206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an example of what a marijuana dispensary store front can look like.  In this photo, we see a display with many types of edibles such as lollipops, gummy products, chocolate candies, and THC-infused drinks and soda.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this might contribute to youth issues (e.g. normalization)</a:t>
            </a:r>
          </a:p>
          <a:p>
            <a:r>
              <a:rPr lang="en-US" dirty="0">
                <a:latin typeface="Arial" panose="020B0604020202020204" pitchFamily="34" charset="0"/>
                <a:cs typeface="Arial" panose="020B0604020202020204" pitchFamily="34" charset="0"/>
              </a:rPr>
              <a:t>To engage with your audience: if you are in a state that has legal marijuana dispensaries, has your audience seen any of these? If they have, what have they seen in terms of marketing, product display, and so on in the storefronts?</a:t>
            </a:r>
          </a:p>
        </p:txBody>
      </p:sp>
      <p:sp>
        <p:nvSpPr>
          <p:cNvPr id="4" name="Slide Number Placeholder 3"/>
          <p:cNvSpPr>
            <a:spLocks noGrp="1"/>
          </p:cNvSpPr>
          <p:nvPr>
            <p:ph type="sldNum" sz="quarter" idx="5"/>
          </p:nvPr>
        </p:nvSpPr>
        <p:spPr/>
        <p:txBody>
          <a:bodyPr/>
          <a:lstStyle/>
          <a:p>
            <a:fld id="{1E6794C7-3788-6040-A55F-E1D994D8F7FD}" type="slidenum">
              <a:rPr lang="en-US" smtClean="0"/>
              <a:t>36</a:t>
            </a:fld>
            <a:endParaRPr lang="en-US"/>
          </a:p>
        </p:txBody>
      </p:sp>
    </p:spTree>
    <p:extLst>
      <p:ext uri="{BB962C8B-B14F-4D97-AF65-F5344CB8AC3E}">
        <p14:creationId xmlns:p14="http://schemas.microsoft.com/office/powerpoint/2010/main" val="2294281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image, 4 of the gummy bears contain THC, 4 don’t, can the audience spot the difference?  Could a 5 year old? (It’s the ones on the right)</a:t>
            </a:r>
          </a:p>
          <a:p>
            <a:endParaRPr lang="en-US"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Challenges for parents and caretakers:  </a:t>
            </a:r>
            <a:r>
              <a:rPr lang="en-US" sz="1200" dirty="0">
                <a:latin typeface="Arial" panose="020B0604020202020204" pitchFamily="34" charset="0"/>
                <a:cs typeface="Arial" panose="020B0604020202020204" pitchFamily="34" charset="0"/>
              </a:rPr>
              <a:t>Out of the package, edible products are often indistinguishable from non-marijuana food products.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Role for prevention: </a:t>
            </a:r>
            <a:r>
              <a:rPr lang="en-US" sz="1200" dirty="0">
                <a:latin typeface="Arial" panose="020B0604020202020204" pitchFamily="34" charset="0"/>
                <a:cs typeface="Arial" panose="020B0604020202020204" pitchFamily="34" charset="0"/>
              </a:rPr>
              <a:t>If edibles are going to be in a home with children, adults need to be educated on importance of secure storage and monitoring.</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37</a:t>
            </a:fld>
            <a:endParaRPr lang="en-US"/>
          </a:p>
        </p:txBody>
      </p:sp>
    </p:spTree>
    <p:extLst>
      <p:ext uri="{BB962C8B-B14F-4D97-AF65-F5344CB8AC3E}">
        <p14:creationId xmlns:p14="http://schemas.microsoft.com/office/powerpoint/2010/main" val="1057096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report encapsulates a public health issue that emerged in Colorado after legalization. Namely the issue of children and marijuana poisonings, many caused by THC edibles. This study highlights the importance of strong policies around marketing, labeling, and packaging.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also highlights the importance of safe and secure storage and monitoring.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Note for presenter</a:t>
            </a:r>
            <a:r>
              <a:rPr lang="en-US" dirty="0">
                <a:latin typeface="Arial" panose="020B0604020202020204" pitchFamily="34" charset="0"/>
                <a:cs typeface="Arial" panose="020B0604020202020204" pitchFamily="34" charset="0"/>
              </a:rPr>
              <a:t>: This is where you might want to interject a small discussion about the importance of parental modeling and monitoring, as risk and protective factors for youth substance use.  It applies in this case to marijuana but other substances in the home that are being consumed by adults.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these products securely stored and monitored?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adults consuming in front of children?  Are adults consuming with children?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are adults talking about it? Are they unintentionally normalizing or glamorizing? Do they link their consumption with having a hard day?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38</a:t>
            </a:fld>
            <a:endParaRPr lang="en-US"/>
          </a:p>
        </p:txBody>
      </p:sp>
    </p:spTree>
    <p:extLst>
      <p:ext uri="{BB962C8B-B14F-4D97-AF65-F5344CB8AC3E}">
        <p14:creationId xmlns:p14="http://schemas.microsoft.com/office/powerpoint/2010/main" val="2902369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Tinctures may not get as much press as smoked forms, vaped forms, or edibles, but there is a sizable market. These products are available in adult-use and medical marijuana dispensaries. These products can be very potent with high THC content. Tinctures can often be added to food, and would have the same delayed-effect that edibles have.  Bottles are often very small and easy to conceal.  </a:t>
            </a:r>
          </a:p>
        </p:txBody>
      </p:sp>
      <p:sp>
        <p:nvSpPr>
          <p:cNvPr id="4" name="Slide Number Placeholder 3"/>
          <p:cNvSpPr>
            <a:spLocks noGrp="1"/>
          </p:cNvSpPr>
          <p:nvPr>
            <p:ph type="sldNum" sz="quarter" idx="5"/>
          </p:nvPr>
        </p:nvSpPr>
        <p:spPr/>
        <p:txBody>
          <a:bodyPr/>
          <a:lstStyle/>
          <a:p>
            <a:fld id="{1E6794C7-3788-6040-A55F-E1D994D8F7FD}" type="slidenum">
              <a:rPr lang="en-US" smtClean="0"/>
              <a:t>39</a:t>
            </a:fld>
            <a:endParaRPr lang="en-US"/>
          </a:p>
        </p:txBody>
      </p:sp>
    </p:spTree>
    <p:extLst>
      <p:ext uri="{BB962C8B-B14F-4D97-AF65-F5344CB8AC3E}">
        <p14:creationId xmlns:p14="http://schemas.microsoft.com/office/powerpoint/2010/main" val="118640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PTTC Network consists of 10 Regional Prevention Technology Transfer Centers, or PTTCs.  You may want to highlight and mention the PTTC that serves your region.</a:t>
            </a:r>
          </a:p>
          <a:p>
            <a:r>
              <a:rPr lang="en-US" dirty="0"/>
              <a:t>The Network also consists of two national specialty centers:</a:t>
            </a:r>
          </a:p>
          <a:p>
            <a:pPr marL="171450" indent="-171450">
              <a:buFont typeface="Arial" panose="020B0604020202020204" pitchFamily="34" charset="0"/>
              <a:buChar char="•"/>
            </a:pPr>
            <a:r>
              <a:rPr lang="en-US" dirty="0"/>
              <a:t>National Hispanic and Latino PTTC</a:t>
            </a:r>
          </a:p>
          <a:p>
            <a:pPr marL="171450" indent="-171450">
              <a:buFont typeface="Arial" panose="020B0604020202020204" pitchFamily="34" charset="0"/>
              <a:buChar char="•"/>
            </a:pPr>
            <a:r>
              <a:rPr lang="en-US" dirty="0"/>
              <a:t>National American Indian and Alaska </a:t>
            </a:r>
            <a:r>
              <a:rPr lang="en-US"/>
              <a:t>Native PTTC</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1992563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Due to the nature of the product, it is not as commonly used for the purposes of the psychoactive effect. However, it is still important to be aware of these forms</a:t>
            </a:r>
            <a:r>
              <a:rPr lang="en-US" baseline="0" dirty="0">
                <a:latin typeface="Arial" panose="020B0604020202020204" pitchFamily="34" charset="0"/>
                <a:cs typeface="Arial" panose="020B0604020202020204" pitchFamily="34" charset="0"/>
              </a:rPr>
              <a:t> of cannabinoids</a:t>
            </a:r>
            <a:r>
              <a:rPr lang="en-US" dirty="0">
                <a:latin typeface="Arial" panose="020B0604020202020204" pitchFamily="34" charset="0"/>
                <a:cs typeface="Arial" panose="020B0604020202020204" pitchFamily="34" charset="0"/>
              </a:rPr>
              <a:t>. For example, transdermal patches can have psychoactive effects because THC is more likely to be absorbed and passed into the bloodstream.  </a:t>
            </a:r>
          </a:p>
        </p:txBody>
      </p:sp>
      <p:sp>
        <p:nvSpPr>
          <p:cNvPr id="4" name="Slide Number Placeholder 3"/>
          <p:cNvSpPr>
            <a:spLocks noGrp="1"/>
          </p:cNvSpPr>
          <p:nvPr>
            <p:ph type="sldNum" sz="quarter" idx="5"/>
          </p:nvPr>
        </p:nvSpPr>
        <p:spPr/>
        <p:txBody>
          <a:bodyPr/>
          <a:lstStyle/>
          <a:p>
            <a:fld id="{1E6794C7-3788-6040-A55F-E1D994D8F7FD}" type="slidenum">
              <a:rPr lang="en-US" smtClean="0"/>
              <a:t>40</a:t>
            </a:fld>
            <a:endParaRPr lang="en-US"/>
          </a:p>
        </p:txBody>
      </p:sp>
    </p:spTree>
    <p:extLst>
      <p:ext uri="{BB962C8B-B14F-4D97-AF65-F5344CB8AC3E}">
        <p14:creationId xmlns:p14="http://schemas.microsoft.com/office/powerpoint/2010/main" val="4207993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Potency is the important subtext of all the forms of marijuana. In this last section you will discuss the trends in potency and why it matters.</a:t>
            </a:r>
          </a:p>
        </p:txBody>
      </p:sp>
      <p:sp>
        <p:nvSpPr>
          <p:cNvPr id="4" name="Slide Number Placeholder 3"/>
          <p:cNvSpPr>
            <a:spLocks noGrp="1"/>
          </p:cNvSpPr>
          <p:nvPr>
            <p:ph type="sldNum" sz="quarter" idx="5"/>
          </p:nvPr>
        </p:nvSpPr>
        <p:spPr/>
        <p:txBody>
          <a:bodyPr/>
          <a:lstStyle/>
          <a:p>
            <a:fld id="{1E6794C7-3788-6040-A55F-E1D994D8F7FD}" type="slidenum">
              <a:rPr lang="en-US" smtClean="0"/>
              <a:t>41</a:t>
            </a:fld>
            <a:endParaRPr lang="en-US"/>
          </a:p>
        </p:txBody>
      </p:sp>
    </p:spTree>
    <p:extLst>
      <p:ext uri="{BB962C8B-B14F-4D97-AF65-F5344CB8AC3E}">
        <p14:creationId xmlns:p14="http://schemas.microsoft.com/office/powerpoint/2010/main" val="153059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marijuana of today is much more potent than what was available in the 60’s and 70’s. This has important ramifications for health effects on adolescents and adults alike.  </a:t>
            </a:r>
          </a:p>
        </p:txBody>
      </p:sp>
      <p:sp>
        <p:nvSpPr>
          <p:cNvPr id="4" name="Slide Number Placeholder 3"/>
          <p:cNvSpPr>
            <a:spLocks noGrp="1"/>
          </p:cNvSpPr>
          <p:nvPr>
            <p:ph type="sldNum" sz="quarter" idx="5"/>
          </p:nvPr>
        </p:nvSpPr>
        <p:spPr/>
        <p:txBody>
          <a:bodyPr/>
          <a:lstStyle/>
          <a:p>
            <a:fld id="{1E6794C7-3788-6040-A55F-E1D994D8F7FD}" type="slidenum">
              <a:rPr lang="en-US" smtClean="0"/>
              <a:t>42</a:t>
            </a:fld>
            <a:endParaRPr lang="en-US"/>
          </a:p>
        </p:txBody>
      </p:sp>
    </p:spTree>
    <p:extLst>
      <p:ext uri="{BB962C8B-B14F-4D97-AF65-F5344CB8AC3E}">
        <p14:creationId xmlns:p14="http://schemas.microsoft.com/office/powerpoint/2010/main" val="342724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trend in the average THC potency of marijuana products since the 1980’s.  This comes from the University of Mississippi which is contracted to test seized marijuana.  Your audience will note that there has been a steady upward trend that really escalated between 1998 and 2010, increasing by 121%.  This trend has continued to the current day, with potency being one area where commercial marijuana dispensaries seek to attain competitive advantages over other dispensaries. </a:t>
            </a:r>
          </a:p>
          <a:p>
            <a:endParaRPr lang="en-US" dirty="0"/>
          </a:p>
          <a:p>
            <a:r>
              <a:rPr lang="en-US" dirty="0"/>
              <a:t>NOTE FOR PRESENTER: Unfortunately there aren’t any more current graphs available that map out the trend after 2011, but the evidence points to this trend being one that continues to this day.  We still felt it was important to be able to provide this graphical depiction to help provide some perspective for the numbers presented on the previous slide.  </a:t>
            </a:r>
          </a:p>
        </p:txBody>
      </p:sp>
      <p:sp>
        <p:nvSpPr>
          <p:cNvPr id="4" name="Slide Number Placeholder 3"/>
          <p:cNvSpPr>
            <a:spLocks noGrp="1"/>
          </p:cNvSpPr>
          <p:nvPr>
            <p:ph type="sldNum" sz="quarter" idx="5"/>
          </p:nvPr>
        </p:nvSpPr>
        <p:spPr/>
        <p:txBody>
          <a:bodyPr/>
          <a:lstStyle/>
          <a:p>
            <a:fld id="{1E6794C7-3788-6040-A55F-E1D994D8F7FD}" type="slidenum">
              <a:rPr lang="en-US" smtClean="0"/>
              <a:t>43</a:t>
            </a:fld>
            <a:endParaRPr lang="en-US"/>
          </a:p>
        </p:txBody>
      </p:sp>
    </p:spTree>
    <p:extLst>
      <p:ext uri="{BB962C8B-B14F-4D97-AF65-F5344CB8AC3E}">
        <p14:creationId xmlns:p14="http://schemas.microsoft.com/office/powerpoint/2010/main" val="2875734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Wrap up your presentation by summarizing what you’ve talked about today.  Emphasize that education and awareness are very important and that every one in the room has a part to play to protect and improve the health of our youth and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44</a:t>
            </a:fld>
            <a:endParaRPr lang="en-US"/>
          </a:p>
        </p:txBody>
      </p:sp>
    </p:spTree>
    <p:extLst>
      <p:ext uri="{BB962C8B-B14F-4D97-AF65-F5344CB8AC3E}">
        <p14:creationId xmlns:p14="http://schemas.microsoft.com/office/powerpoint/2010/main" val="364673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PTTC Network has additional training and technical assistance resources available.  This includes other tools and resources around marijuana and marijuana prevention.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Encourage your audience to visit the PTTC Network website to learn more. Specifically point out the PTTC that serves your region and provide their website and contact information.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PTTC services are accessible to all who are working on prevention in their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45</a:t>
            </a:fld>
            <a:endParaRPr lang="en-US"/>
          </a:p>
        </p:txBody>
      </p:sp>
    </p:spTree>
    <p:extLst>
      <p:ext uri="{BB962C8B-B14F-4D97-AF65-F5344CB8AC3E}">
        <p14:creationId xmlns:p14="http://schemas.microsoft.com/office/powerpoint/2010/main" val="115325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Introduction &amp; Overview: setting the stage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marijuana of today is much different from the 60’s and 70’s. It’s not just joints and bongs anymore. </a:t>
            </a:r>
          </a:p>
          <a:p>
            <a:r>
              <a:rPr lang="en-US" dirty="0">
                <a:latin typeface="Arial" panose="020B0604020202020204" pitchFamily="34" charset="0"/>
                <a:cs typeface="Arial" panose="020B0604020202020204" pitchFamily="34" charset="0"/>
              </a:rPr>
              <a:t>As states are legalizing marijuana, it is leading to an increasing variety of products providing multiple options for consumption.</a:t>
            </a:r>
          </a:p>
          <a:p>
            <a:r>
              <a:rPr lang="en-US" dirty="0">
                <a:latin typeface="Arial" panose="020B0604020202020204" pitchFamily="34" charset="0"/>
                <a:cs typeface="Arial" panose="020B0604020202020204" pitchFamily="34" charset="0"/>
              </a:rPr>
              <a:t>Meanwhile, the average potency of both state legal and illicit marijuana products continues to increase</a:t>
            </a:r>
          </a:p>
          <a:p>
            <a:r>
              <a:rPr lang="en-US" dirty="0">
                <a:latin typeface="Arial" panose="020B0604020202020204" pitchFamily="34" charset="0"/>
                <a:cs typeface="Arial" panose="020B0604020202020204" pitchFamily="34" charset="0"/>
              </a:rPr>
              <a:t>This presentation will go through the many forms of marijuana available in states, and the different routes of administration.  </a:t>
            </a:r>
          </a:p>
          <a:p>
            <a:r>
              <a:rPr lang="en-US" dirty="0">
                <a:latin typeface="Arial" panose="020B0604020202020204" pitchFamily="34" charset="0"/>
                <a:cs typeface="Arial" panose="020B0604020202020204" pitchFamily="34" charset="0"/>
              </a:rPr>
              <a:t>While we still have much to research and learn, this presentation will cover what we’ve learned so far in the science with regards to some of the health impacts and public safety concerns associated with the different forms.</a:t>
            </a:r>
          </a:p>
        </p:txBody>
      </p:sp>
      <p:sp>
        <p:nvSpPr>
          <p:cNvPr id="4" name="Slide Number Placeholder 3"/>
          <p:cNvSpPr>
            <a:spLocks noGrp="1"/>
          </p:cNvSpPr>
          <p:nvPr>
            <p:ph type="sldNum" sz="quarter" idx="5"/>
          </p:nvPr>
        </p:nvSpPr>
        <p:spPr/>
        <p:txBody>
          <a:bodyPr/>
          <a:lstStyle/>
          <a:p>
            <a:fld id="{1E6794C7-3788-6040-A55F-E1D994D8F7FD}" type="slidenum">
              <a:rPr lang="en-US" smtClean="0"/>
              <a:t>5</a:t>
            </a:fld>
            <a:endParaRPr lang="en-US"/>
          </a:p>
        </p:txBody>
      </p:sp>
    </p:spTree>
    <p:extLst>
      <p:ext uri="{BB962C8B-B14F-4D97-AF65-F5344CB8AC3E}">
        <p14:creationId xmlns:p14="http://schemas.microsoft.com/office/powerpoint/2010/main" val="781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Summarize for the audience the categories of marijuana forms you will be discussing.  While some of these may not necessarily be new, as you will discuss later when you cover the section on potency, even the traditional products have changed over the years.  It is important for your audience to be aware of the many different forms, especially those that can be discreet or </a:t>
            </a:r>
            <a:r>
              <a:rPr lang="en-US" dirty="0" err="1">
                <a:latin typeface="Arial" panose="020B0604020202020204" pitchFamily="34" charset="0"/>
                <a:cs typeface="Arial" panose="020B0604020202020204" pitchFamily="34" charset="0"/>
              </a:rPr>
              <a:t>undectable</a:t>
            </a:r>
            <a:r>
              <a:rPr lang="en-US" dirty="0">
                <a:latin typeface="Arial" panose="020B0604020202020204" pitchFamily="34" charset="0"/>
                <a:cs typeface="Arial" panose="020B0604020202020204" pitchFamily="34" charset="0"/>
              </a:rPr>
              <a:t> (e.g. sleek vaping devices or THC edibles that look like regular food)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4 main categories that will be discussed:</a:t>
            </a:r>
          </a:p>
          <a:p>
            <a:pPr marL="171450" indent="-171450">
              <a:buFontTx/>
              <a:buChar char="-"/>
            </a:pPr>
            <a:r>
              <a:rPr lang="en-US" dirty="0">
                <a:latin typeface="Arial" panose="020B0604020202020204" pitchFamily="34" charset="0"/>
                <a:cs typeface="Arial" panose="020B0604020202020204" pitchFamily="34" charset="0"/>
              </a:rPr>
              <a:t>Inhalation forms – combustible forms and vaping devices</a:t>
            </a:r>
          </a:p>
          <a:p>
            <a:pPr marL="171450" indent="-171450">
              <a:buFontTx/>
              <a:buChar char="-"/>
            </a:pPr>
            <a:r>
              <a:rPr lang="en-US" dirty="0">
                <a:latin typeface="Arial" panose="020B0604020202020204" pitchFamily="34" charset="0"/>
                <a:cs typeface="Arial" panose="020B0604020202020204" pitchFamily="34" charset="0"/>
              </a:rPr>
              <a:t>Marijuana concentrates</a:t>
            </a:r>
          </a:p>
          <a:p>
            <a:pPr marL="171450" indent="-171450">
              <a:buFontTx/>
              <a:buChar char="-"/>
            </a:pPr>
            <a:r>
              <a:rPr lang="en-US" dirty="0">
                <a:latin typeface="Arial" panose="020B0604020202020204" pitchFamily="34" charset="0"/>
                <a:cs typeface="Arial" panose="020B0604020202020204" pitchFamily="34" charset="0"/>
              </a:rPr>
              <a:t>Forms ingested orally, edibles and tinctures,</a:t>
            </a:r>
          </a:p>
          <a:p>
            <a:pPr marL="171450" indent="-171450">
              <a:buFontTx/>
              <a:buChar char="-"/>
            </a:pPr>
            <a:r>
              <a:rPr lang="en-US" dirty="0">
                <a:latin typeface="Arial" panose="020B0604020202020204" pitchFamily="34" charset="0"/>
                <a:cs typeface="Arial" panose="020B0604020202020204" pitchFamily="34" charset="0"/>
              </a:rPr>
              <a:t>Topical forms – creams, salves, and so on</a:t>
            </a:r>
          </a:p>
          <a:p>
            <a:pPr marL="171450" indent="-171450">
              <a:buFontTx/>
              <a:buChar char="-"/>
            </a:pPr>
            <a:endParaRPr lang="en-US" dirty="0">
              <a:latin typeface="Arial" panose="020B0604020202020204" pitchFamily="34" charset="0"/>
              <a:cs typeface="Arial" panose="020B0604020202020204" pitchFamily="34" charset="0"/>
            </a:endParaRPr>
          </a:p>
          <a:p>
            <a:pPr marL="171450" lvl="0" indent="-171450">
              <a:buFontTx/>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6</a:t>
            </a:fld>
            <a:endParaRPr lang="en-US"/>
          </a:p>
        </p:txBody>
      </p:sp>
    </p:spTree>
    <p:extLst>
      <p:ext uri="{BB962C8B-B14F-4D97-AF65-F5344CB8AC3E}">
        <p14:creationId xmlns:p14="http://schemas.microsoft.com/office/powerpoint/2010/main" val="420121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category to be discussed is smoked forms of marijuana.  </a:t>
            </a:r>
          </a:p>
        </p:txBody>
      </p:sp>
      <p:sp>
        <p:nvSpPr>
          <p:cNvPr id="4" name="Slide Number Placeholder 3"/>
          <p:cNvSpPr>
            <a:spLocks noGrp="1"/>
          </p:cNvSpPr>
          <p:nvPr>
            <p:ph type="sldNum" sz="quarter" idx="5"/>
          </p:nvPr>
        </p:nvSpPr>
        <p:spPr/>
        <p:txBody>
          <a:bodyPr/>
          <a:lstStyle/>
          <a:p>
            <a:fld id="{1E6794C7-3788-6040-A55F-E1D994D8F7FD}" type="slidenum">
              <a:rPr lang="en-US" smtClean="0"/>
              <a:t>7</a:t>
            </a:fld>
            <a:endParaRPr lang="en-US"/>
          </a:p>
        </p:txBody>
      </p:sp>
    </p:spTree>
    <p:extLst>
      <p:ext uri="{BB962C8B-B14F-4D97-AF65-F5344CB8AC3E}">
        <p14:creationId xmlns:p14="http://schemas.microsoft.com/office/powerpoint/2010/main" val="58941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many more forms are available, smoked forms of marijuana remain one of the most common forms used.  These are the most common forms of smoked marijuana, but it can vary from region to region, locality to locality in terms of popularity vs other forms. Smoked</a:t>
            </a:r>
            <a:r>
              <a:rPr lang="en-US" dirty="0"/>
              <a:t> forms of marijuana have been and continue to be some of the more common and popular forms of marijuana consumption.  </a:t>
            </a:r>
          </a:p>
          <a:p>
            <a:r>
              <a:rPr lang="en-US" dirty="0"/>
              <a:t>They will be familiar in multiple generations, although they are much different today in terms of average potencies.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Presenter Note: To encourage participation, you may want to poll or ask your audience what they see in their community around these forms.  Are they common?  Are parents aware of these?</a:t>
            </a:r>
          </a:p>
        </p:txBody>
      </p:sp>
      <p:sp>
        <p:nvSpPr>
          <p:cNvPr id="4" name="Slide Number Placeholder 3"/>
          <p:cNvSpPr>
            <a:spLocks noGrp="1"/>
          </p:cNvSpPr>
          <p:nvPr>
            <p:ph type="sldNum" sz="quarter" idx="5"/>
          </p:nvPr>
        </p:nvSpPr>
        <p:spPr/>
        <p:txBody>
          <a:bodyPr/>
          <a:lstStyle/>
          <a:p>
            <a:fld id="{1E6794C7-3788-6040-A55F-E1D994D8F7FD}" type="slidenum">
              <a:rPr lang="en-US" smtClean="0"/>
              <a:t>8</a:t>
            </a:fld>
            <a:endParaRPr lang="en-US"/>
          </a:p>
        </p:txBody>
      </p:sp>
    </p:spTree>
    <p:extLst>
      <p:ext uri="{BB962C8B-B14F-4D97-AF65-F5344CB8AC3E}">
        <p14:creationId xmlns:p14="http://schemas.microsoft.com/office/powerpoint/2010/main" val="112816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Acute and intermediate health affects of smoking various forms of marijuana are not dissimilar to those from smoking tobacco products. Scientific analysis of marijuana smokes reveal similar types of chemical</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that can irritate lungs and impact the respiratory system.  Research is ongoing to learn more about the health effects of smoked forms of marijuana, but from what we know so far, we know there can be negative impacts to the respiratory system.</a:t>
            </a:r>
          </a:p>
          <a:p>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Note for presenter: Consider your audience as to whether or not you show these and other images in the subsequent slides.  The intended audiences for this presentation are adults, however, if you have a situation where you have a general audience that could include adolescents, you may want to use discretion and not include images so as to not unintentionally normalize.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9</a:t>
            </a:fld>
            <a:endParaRPr lang="en-US"/>
          </a:p>
        </p:txBody>
      </p:sp>
    </p:spTree>
    <p:extLst>
      <p:ext uri="{BB962C8B-B14F-4D97-AF65-F5344CB8AC3E}">
        <p14:creationId xmlns:p14="http://schemas.microsoft.com/office/powerpoint/2010/main" val="368149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7334AD-EA66-F34B-84C4-D7B21D801F5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6032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811346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38324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418656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749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7334AD-EA66-F34B-84C4-D7B21D801F59}" type="datetimeFigureOut">
              <a:rPr lang="en-US" smtClean="0"/>
              <a:t>10/3/19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12516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7334AD-EA66-F34B-84C4-D7B21D801F5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0271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7334AD-EA66-F34B-84C4-D7B21D801F59}" type="datetimeFigureOut">
              <a:rPr lang="en-US" smtClean="0"/>
              <a:t>10/3/19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1315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7334AD-EA66-F34B-84C4-D7B21D801F59}" type="datetimeFigureOut">
              <a:rPr lang="en-US" smtClean="0"/>
              <a:t>10/3/19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8686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334AD-EA66-F34B-84C4-D7B21D801F59}" type="datetimeFigureOut">
              <a:rPr lang="en-US" smtClean="0"/>
              <a:t>10/3/19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60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21474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10/3/19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230064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7334AD-EA66-F34B-84C4-D7B21D801F59}" type="datetimeFigureOut">
              <a:rPr lang="en-US" smtClean="0"/>
              <a:t>10/3/19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2982EC-7705-4648-A281-4BB0676EF563}" type="slidenum">
              <a:rPr lang="en-US" smtClean="0"/>
              <a:t>‹#›</a:t>
            </a:fld>
            <a:endParaRPr lang="en-US"/>
          </a:p>
        </p:txBody>
      </p:sp>
    </p:spTree>
    <p:extLst>
      <p:ext uri="{BB962C8B-B14F-4D97-AF65-F5344CB8AC3E}">
        <p14:creationId xmlns:p14="http://schemas.microsoft.com/office/powerpoint/2010/main" val="1317693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hyperlink" Target="https://doi:10.1111/j.1556-4029.2010.01441.x" TargetMode="External"/><Relationship Id="rId3" Type="http://schemas.openxmlformats.org/officeDocument/2006/relationships/hyperlink" Target="https://www.cdc.gov/mmwr/volumes/68/wr/mm6836e2.htm" TargetMode="External"/><Relationship Id="rId7" Type="http://schemas.openxmlformats.org/officeDocument/2006/relationships/hyperlink" Target="https://doi.org/10.2174/1874473711104040241" TargetMode="External"/><Relationship Id="rId2" Type="http://schemas.openxmlformats.org/officeDocument/2006/relationships/hyperlink" Target="https://www.ncbi.nlm.nih.gov/pmc/articles/PMC6220730/pdf/sar-9-091.pdf" TargetMode="External"/><Relationship Id="rId1" Type="http://schemas.openxmlformats.org/officeDocument/2006/relationships/slideLayout" Target="../slideLayouts/slideLayout2.xml"/><Relationship Id="rId6" Type="http://schemas.openxmlformats.org/officeDocument/2006/relationships/hyperlink" Target="https://www.getsmartaboutdrugs.gov/content/what-you-should-know-about-marijuana-concentrates-honey-butane-oil" TargetMode="External"/><Relationship Id="rId11" Type="http://schemas.openxmlformats.org/officeDocument/2006/relationships/hyperlink" Target="https://www.drugabuse.gov/publications/drugfacts/marijuana" TargetMode="External"/><Relationship Id="rId5" Type="http://schemas.openxmlformats.org/officeDocument/2006/relationships/hyperlink" Target="https://www.justthinktwice.gov/facts-about-marijuana-concentrates" TargetMode="External"/><Relationship Id="rId10" Type="http://schemas.openxmlformats.org/officeDocument/2006/relationships/hyperlink" Target="https://doi.org/10.17226/24625" TargetMode="External"/><Relationship Id="rId4" Type="http://schemas.openxmlformats.org/officeDocument/2006/relationships/hyperlink" Target="https://www.ncbi.nlm.nih.gov/pubmed/30671616" TargetMode="External"/><Relationship Id="rId9" Type="http://schemas.openxmlformats.org/officeDocument/2006/relationships/hyperlink" Target="https://www.ahajournals.org/doi/10.1161/01.CIR.103.23.280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3570572/" TargetMode="External"/><Relationship Id="rId7" Type="http://schemas.openxmlformats.org/officeDocument/2006/relationships/hyperlink" Target="https://doi:10.1001/jamapediatrics.2016.0971" TargetMode="External"/><Relationship Id="rId2" Type="http://schemas.openxmlformats.org/officeDocument/2006/relationships/hyperlink" Target="https://www.houstonpublicmedia.org/articles/news/2018/03/19/273923/are-there-risks-from-secondhand-marijuana-smoke-early-science-says-yes/" TargetMode="External"/><Relationship Id="rId1" Type="http://schemas.openxmlformats.org/officeDocument/2006/relationships/slideLayout" Target="../slideLayouts/slideLayout2.xml"/><Relationship Id="rId6" Type="http://schemas.openxmlformats.org/officeDocument/2006/relationships/hyperlink" Target="https://e-cigarettes.surgeongeneral.gov/documents/surgeon-generals-advisory-on-e-cigarette-use-among-youth-2018.pdf" TargetMode="External"/><Relationship Id="rId5" Type="http://schemas.openxmlformats.org/officeDocument/2006/relationships/hyperlink" Target="https://oehha.ca.gov/media/downloads/proposition-65/chemicals/finalmjsmokehid.pdf" TargetMode="External"/><Relationship Id="rId4" Type="http://schemas.openxmlformats.org/officeDocument/2006/relationships/hyperlink" Target="https://www.nytimes.com/2018/08/27/science/juul-vaping-teen-marketing.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591921"/>
            <a:ext cx="7684994" cy="952354"/>
          </a:xfrm>
        </p:spPr>
        <p:txBody>
          <a:bodyPr>
            <a:normAutofit/>
          </a:bodyPr>
          <a:lstStyle/>
          <a:p>
            <a:r>
              <a:rPr lang="en-US" sz="2700" b="1" dirty="0">
                <a:latin typeface="Arial" panose="020B0604020202020204" pitchFamily="34" charset="0"/>
                <a:cs typeface="Arial" panose="020B0604020202020204" pitchFamily="34" charset="0"/>
              </a:rPr>
              <a:t> The Varied Forms, Potency, and </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Health Effects of Today’s Cannabis</a:t>
            </a:r>
            <a:endParaRPr lang="en-US" sz="2475" dirty="0"/>
          </a:p>
        </p:txBody>
      </p:sp>
      <p:sp>
        <p:nvSpPr>
          <p:cNvPr id="3" name="Subtitle 2"/>
          <p:cNvSpPr>
            <a:spLocks noGrp="1"/>
          </p:cNvSpPr>
          <p:nvPr>
            <p:ph type="subTitle" idx="1"/>
          </p:nvPr>
        </p:nvSpPr>
        <p:spPr>
          <a:xfrm>
            <a:off x="1099297" y="3597598"/>
            <a:ext cx="6858000" cy="727472"/>
          </a:xfrm>
        </p:spPr>
        <p:txBody>
          <a:bodyPr>
            <a:normAutofit/>
          </a:bodyPr>
          <a:lstStyle/>
          <a:p>
            <a:r>
              <a:rPr lang="en-US" sz="1800" dirty="0">
                <a:latin typeface="Arial"/>
              </a:rPr>
              <a:t>Key Information for Prevention Practitioners to Share with Key Stakeholders and Communities</a:t>
            </a:r>
          </a:p>
        </p:txBody>
      </p:sp>
      <p:pic>
        <p:nvPicPr>
          <p:cNvPr id="8" name="Picture Placeholder 7"/>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784" b="16784"/>
          <a:stretch>
            <a:fillRect/>
          </a:stretch>
        </p:blipFill>
        <p:spPr>
          <a:xfrm>
            <a:off x="1218955" y="425755"/>
            <a:ext cx="6618684" cy="1465660"/>
          </a:xfrm>
        </p:spPr>
      </p:pic>
      <p:pic>
        <p:nvPicPr>
          <p:cNvPr id="7" name="Picture Placeholder 6" descr="MHTTC stacked color bars"/>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18475" b="18028"/>
          <a:stretch/>
        </p:blipFill>
        <p:spPr>
          <a:xfrm>
            <a:off x="6120077" y="5629012"/>
            <a:ext cx="3032312" cy="1283515"/>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00" y="5889072"/>
            <a:ext cx="1896072" cy="638677"/>
          </a:xfrm>
          <a:prstGeom prst="rect">
            <a:avLst/>
          </a:prstGeom>
        </p:spPr>
      </p:pic>
    </p:spTree>
    <p:custDataLst>
      <p:tags r:id="rId1"/>
    </p:custDataLst>
    <p:extLst>
      <p:ext uri="{BB962C8B-B14F-4D97-AF65-F5344CB8AC3E}">
        <p14:creationId xmlns:p14="http://schemas.microsoft.com/office/powerpoint/2010/main" val="31769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774008" y="1642766"/>
            <a:ext cx="7282644" cy="3771900"/>
          </a:xfrm>
        </p:spPr>
        <p:txBody>
          <a:bodyPr>
            <a:normAutofit fontScale="62500" lnSpcReduction="20000"/>
          </a:bodyPr>
          <a:lstStyle/>
          <a:p>
            <a:pPr>
              <a:defRPr/>
            </a:pPr>
            <a:r>
              <a:rPr lang="en-US" dirty="0">
                <a:latin typeface="Arial" panose="020B0604020202020204" pitchFamily="34" charset="0"/>
                <a:cs typeface="Arial" panose="020B0604020202020204" pitchFamily="34" charset="0"/>
              </a:rPr>
              <a:t>Classified as a Carcinogen in California</a:t>
            </a:r>
          </a:p>
          <a:p>
            <a:pPr>
              <a:defRPr/>
            </a:pPr>
            <a:r>
              <a:rPr lang="en-US" dirty="0">
                <a:latin typeface="Arial" panose="020B0604020202020204" pitchFamily="34" charset="0"/>
                <a:cs typeface="Arial" panose="020B0604020202020204" pitchFamily="34" charset="0"/>
              </a:rPr>
              <a:t>At least 33 chemicals in tobacco and marijuana smoke are classified as carcinogens under CA prop 65:</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Benzene</a:t>
            </a:r>
          </a:p>
          <a:p>
            <a:pPr lvl="1">
              <a:defRPr/>
            </a:pPr>
            <a:r>
              <a:rPr lang="en-US" dirty="0" err="1">
                <a:latin typeface="Arial" panose="020B0604020202020204" pitchFamily="34" charset="0"/>
                <a:cs typeface="Arial" panose="020B0604020202020204" pitchFamily="34" charset="0"/>
              </a:rPr>
              <a:t>Benzopyrene</a:t>
            </a: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Arsenic</a:t>
            </a:r>
          </a:p>
          <a:p>
            <a:pPr lvl="1">
              <a:defRPr/>
            </a:pPr>
            <a:r>
              <a:rPr lang="en-US" dirty="0">
                <a:latin typeface="Arial" panose="020B0604020202020204" pitchFamily="34" charset="0"/>
                <a:cs typeface="Arial" panose="020B0604020202020204" pitchFamily="34" charset="0"/>
              </a:rPr>
              <a:t>Formaldehyde</a:t>
            </a:r>
          </a:p>
          <a:p>
            <a:pPr lvl="1">
              <a:defRPr/>
            </a:pPr>
            <a:r>
              <a:rPr lang="en-US" dirty="0">
                <a:latin typeface="Arial" panose="020B0604020202020204" pitchFamily="34" charset="0"/>
                <a:cs typeface="Arial" panose="020B0604020202020204" pitchFamily="34" charset="0"/>
              </a:rPr>
              <a:t>Mercury</a:t>
            </a:r>
          </a:p>
          <a:p>
            <a:pPr lvl="1">
              <a:defRPr/>
            </a:pPr>
            <a:r>
              <a:rPr lang="en-US" dirty="0">
                <a:latin typeface="Arial" panose="020B0604020202020204" pitchFamily="34" charset="0"/>
                <a:cs typeface="Arial" panose="020B0604020202020204" pitchFamily="34" charset="0"/>
              </a:rPr>
              <a:t>Naphthalene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r>
              <a:rPr lang="en-US" dirty="0">
                <a:latin typeface="Arial" panose="020B0604020202020204" pitchFamily="34" charset="0"/>
                <a:cs typeface="Arial" panose="020B0604020202020204" pitchFamily="34" charset="0"/>
              </a:rPr>
              <a:t>According to </a:t>
            </a:r>
            <a:r>
              <a:rPr lang="en-US" dirty="0" err="1">
                <a:latin typeface="Arial" panose="020B0604020202020204" pitchFamily="34" charset="0"/>
                <a:cs typeface="Arial" panose="020B0604020202020204" pitchFamily="34" charset="0"/>
              </a:rPr>
              <a:t>Tomar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Beumount</a:t>
            </a:r>
            <a:r>
              <a:rPr lang="en-US" dirty="0">
                <a:latin typeface="Arial" panose="020B0604020202020204" pitchFamily="34" charset="0"/>
                <a:cs typeface="Arial" panose="020B0604020202020204" pitchFamily="34" charset="0"/>
              </a:rPr>
              <a:t>, and Hsieh (2009),“In summary, there is some evidence from studies in humans that marijuana smoke is associated with increased cancer risk.”</a:t>
            </a:r>
          </a:p>
          <a:p>
            <a:pPr marL="226457" lvl="1" indent="0">
              <a:buNone/>
              <a:defRPr/>
            </a:pPr>
            <a:endParaRPr lang="en-US" dirty="0">
              <a:latin typeface="+mj-lt"/>
            </a:endParaRPr>
          </a:p>
        </p:txBody>
      </p:sp>
      <p:sp>
        <p:nvSpPr>
          <p:cNvPr id="14338" name="Title 1"/>
          <p:cNvSpPr>
            <a:spLocks noGrp="1"/>
          </p:cNvSpPr>
          <p:nvPr>
            <p:ph type="title"/>
          </p:nvPr>
        </p:nvSpPr>
        <p:spPr>
          <a:xfrm>
            <a:off x="1781051" y="970336"/>
            <a:ext cx="5268558" cy="857250"/>
          </a:xfrm>
        </p:spPr>
        <p:txBody>
          <a:bodyPr/>
          <a:lstStyle/>
          <a:p>
            <a:r>
              <a:rPr lang="en-US" dirty="0">
                <a:latin typeface="Arial" panose="020B0604020202020204" pitchFamily="34" charset="0"/>
                <a:cs typeface="Arial" panose="020B0604020202020204" pitchFamily="34" charset="0"/>
              </a:rPr>
              <a:t>Marijuana smoke</a:t>
            </a:r>
          </a:p>
        </p:txBody>
      </p:sp>
      <p:pic>
        <p:nvPicPr>
          <p:cNvPr id="5" name="Picture 4">
            <a:extLst>
              <a:ext uri="{FF2B5EF4-FFF2-40B4-BE49-F238E27FC236}">
                <a16:creationId xmlns:a16="http://schemas.microsoft.com/office/drawing/2014/main" id="{57D41C95-8682-4C41-8D7A-622FB46DC896}"/>
              </a:ext>
            </a:extLst>
          </p:cNvPr>
          <p:cNvPicPr>
            <a:picLocks noChangeAspect="1"/>
          </p:cNvPicPr>
          <p:nvPr/>
        </p:nvPicPr>
        <p:blipFill>
          <a:blip r:embed="rId3"/>
          <a:stretch>
            <a:fillRect/>
          </a:stretch>
        </p:blipFill>
        <p:spPr>
          <a:xfrm>
            <a:off x="4956048" y="2500017"/>
            <a:ext cx="2844152" cy="1896101"/>
          </a:xfrm>
          <a:prstGeom prst="rect">
            <a:avLst/>
          </a:prstGeom>
        </p:spPr>
      </p:pic>
      <p:pic>
        <p:nvPicPr>
          <p:cNvPr id="6" name="Picture 5">
            <a:extLst>
              <a:ext uri="{FF2B5EF4-FFF2-40B4-BE49-F238E27FC236}">
                <a16:creationId xmlns:a16="http://schemas.microsoft.com/office/drawing/2014/main" id="{017292CE-0DFD-4845-B731-AFF50B93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55828"/>
            <a:ext cx="7910719" cy="160495"/>
          </a:xfrm>
          <a:prstGeom prst="rect">
            <a:avLst/>
          </a:prstGeom>
        </p:spPr>
      </p:pic>
    </p:spTree>
    <p:extLst>
      <p:ext uri="{BB962C8B-B14F-4D97-AF65-F5344CB8AC3E}">
        <p14:creationId xmlns:p14="http://schemas.microsoft.com/office/powerpoint/2010/main" val="293284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453" y="1167807"/>
            <a:ext cx="6172200" cy="742950"/>
          </a:xfrm>
        </p:spPr>
        <p:txBody>
          <a:bodyPr/>
          <a:lstStyle/>
          <a:p>
            <a:r>
              <a:rPr lang="en-US" dirty="0">
                <a:latin typeface="Arial" panose="020B0604020202020204" pitchFamily="34" charset="0"/>
                <a:cs typeface="Arial" panose="020B0604020202020204" pitchFamily="34" charset="0"/>
              </a:rPr>
              <a:t>Second-Hand Smoke</a:t>
            </a:r>
          </a:p>
        </p:txBody>
      </p:sp>
      <p:pic>
        <p:nvPicPr>
          <p:cNvPr id="4" name="Picture 3" descr="Screen Shot 2018-03-20 at 12.5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943" y="2161344"/>
            <a:ext cx="4734168" cy="1737309"/>
          </a:xfrm>
          <a:prstGeom prst="rect">
            <a:avLst/>
          </a:prstGeom>
        </p:spPr>
      </p:pic>
      <p:sp>
        <p:nvSpPr>
          <p:cNvPr id="3" name="TextBox 2"/>
          <p:cNvSpPr txBox="1"/>
          <p:nvPr/>
        </p:nvSpPr>
        <p:spPr>
          <a:xfrm>
            <a:off x="1287454" y="4144566"/>
            <a:ext cx="5928038"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According to Ortega-Welch (2018), “Springer demonstrated that, at least in rats, the same physiological effect occurs after inhaling secondhand smoke from marijuana. And, the arteries take 90 minutes to recover compared to the 30 minutes with cigarette smoke.” </a:t>
            </a:r>
          </a:p>
        </p:txBody>
      </p:sp>
      <p:pic>
        <p:nvPicPr>
          <p:cNvPr id="6" name="Picture 5">
            <a:extLst>
              <a:ext uri="{FF2B5EF4-FFF2-40B4-BE49-F238E27FC236}">
                <a16:creationId xmlns:a16="http://schemas.microsoft.com/office/drawing/2014/main" id="{3F21D1D8-3F3C-3947-A2B4-2C20BB118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8862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7721" y="1155479"/>
            <a:ext cx="5268558" cy="400050"/>
          </a:xfrm>
        </p:spPr>
        <p:txBody>
          <a:bodyPr>
            <a:normAutofit fontScale="90000"/>
          </a:bodyPr>
          <a:lstStyle/>
          <a:p>
            <a:r>
              <a:rPr lang="en-US" dirty="0">
                <a:latin typeface="Arial" panose="020B0604020202020204" pitchFamily="34" charset="0"/>
                <a:cs typeface="Arial" panose="020B0604020202020204" pitchFamily="34" charset="0"/>
              </a:rPr>
              <a:t>Effects on the Heart</a:t>
            </a:r>
          </a:p>
        </p:txBody>
      </p:sp>
      <p:sp>
        <p:nvSpPr>
          <p:cNvPr id="2" name="Content Placeholder 1"/>
          <p:cNvSpPr>
            <a:spLocks noGrp="1"/>
          </p:cNvSpPr>
          <p:nvPr>
            <p:ph idx="1"/>
          </p:nvPr>
        </p:nvSpPr>
        <p:spPr>
          <a:xfrm>
            <a:off x="1485900" y="1795298"/>
            <a:ext cx="4097065" cy="3060020"/>
          </a:xfrm>
        </p:spPr>
        <p:txBody>
          <a:bodyPr>
            <a:normAutofit lnSpcReduction="10000"/>
          </a:bodyPr>
          <a:lstStyle/>
          <a:p>
            <a:pPr marL="51435" indent="0">
              <a:buNone/>
            </a:pPr>
            <a:r>
              <a:rPr lang="en-US" sz="2100" dirty="0">
                <a:latin typeface="Arial" panose="020B0604020202020204" pitchFamily="34" charset="0"/>
                <a:cs typeface="Arial" panose="020B0604020202020204" pitchFamily="34" charset="0"/>
              </a:rPr>
              <a:t>Marijuana can cause the heart rate to increase by 20 to 50 beats per minute. This increase can last for hours after use has stopped.  </a:t>
            </a:r>
          </a:p>
          <a:p>
            <a:endParaRPr lang="en-US" sz="2100" dirty="0"/>
          </a:p>
          <a:p>
            <a:pPr marL="51435" indent="0">
              <a:buNone/>
            </a:pPr>
            <a:r>
              <a:rPr lang="en-US" sz="2100" dirty="0">
                <a:latin typeface="Arial" panose="020B0604020202020204" pitchFamily="34" charset="0"/>
                <a:cs typeface="Arial" panose="020B0604020202020204" pitchFamily="34" charset="0"/>
              </a:rPr>
              <a:t>Increased heart rates can be even greater if other drugs are used at the same time</a:t>
            </a:r>
            <a:r>
              <a:rPr lang="en-US" dirty="0">
                <a:latin typeface="Arial" panose="020B0604020202020204" pitchFamily="34" charset="0"/>
                <a:cs typeface="Arial" panose="020B0604020202020204" pitchFamily="34" charset="0"/>
              </a:rPr>
              <a:t>.</a:t>
            </a:r>
          </a:p>
          <a:p>
            <a:pPr marL="0" indent="0">
              <a:buNone/>
            </a:pPr>
            <a:endParaRPr lang="en-US" sz="825" dirty="0"/>
          </a:p>
          <a:p>
            <a:pPr marL="0" indent="0">
              <a:buNone/>
            </a:pPr>
            <a:endParaRPr lang="en-US" sz="1050" dirty="0"/>
          </a:p>
        </p:txBody>
      </p:sp>
      <p:pic>
        <p:nvPicPr>
          <p:cNvPr id="5" name="Picture 7" descr="marijuan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1050">
            <a:off x="5574091" y="2901142"/>
            <a:ext cx="1547771" cy="1744785"/>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assets.inhabitat.com/wp-content/blogs.dir/1/files/2013/08/heart-organ-537x32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52" b="100000" l="22533" r="83613"/>
                    </a14:imgEffect>
                  </a14:imgLayer>
                </a14:imgProps>
              </a:ext>
              <a:ext uri="{28A0092B-C50C-407E-A947-70E740481C1C}">
                <a14:useLocalDpi xmlns:a14="http://schemas.microsoft.com/office/drawing/2010/main" val="0"/>
              </a:ext>
            </a:extLst>
          </a:blip>
          <a:srcRect/>
          <a:stretch>
            <a:fillRect/>
          </a:stretch>
        </p:blipFill>
        <p:spPr bwMode="auto">
          <a:xfrm>
            <a:off x="5642628" y="1830307"/>
            <a:ext cx="3304558" cy="1993812"/>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58F88620-BDC0-324E-9316-DF53C2F2C840}"/>
              </a:ext>
            </a:extLst>
          </p:cNvPr>
          <p:cNvSpPr txBox="1"/>
          <p:nvPr/>
        </p:nvSpPr>
        <p:spPr>
          <a:xfrm>
            <a:off x="1587581" y="4719856"/>
            <a:ext cx="432369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Mittleman</a:t>
            </a:r>
            <a:r>
              <a:rPr lang="en-US" dirty="0">
                <a:latin typeface="Arial" panose="020B0604020202020204" pitchFamily="34" charset="0"/>
                <a:cs typeface="Arial" panose="020B0604020202020204" pitchFamily="34" charset="0"/>
              </a:rPr>
              <a:t>, M., et.al. (2001).</a:t>
            </a:r>
          </a:p>
        </p:txBody>
      </p:sp>
      <p:pic>
        <p:nvPicPr>
          <p:cNvPr id="8" name="Picture Placeholder 6" descr="MHTTC stacked color bars">
            <a:extLst>
              <a:ext uri="{FF2B5EF4-FFF2-40B4-BE49-F238E27FC236}">
                <a16:creationId xmlns:a16="http://schemas.microsoft.com/office/drawing/2014/main" id="{B5E330F8-D3C8-EC41-8A91-308EF92537AC}"/>
              </a:ext>
            </a:extLst>
          </p:cNvPr>
          <p:cNvPicPr>
            <a:picLocks noChangeAspect="1"/>
          </p:cNvPicPr>
          <p:nvPr/>
        </p:nvPicPr>
        <p:blipFill rotWithShape="1">
          <a:blip r:embed="rId6">
            <a:extLst>
              <a:ext uri="{28A0092B-C50C-407E-A947-70E740481C1C}">
                <a14:useLocalDpi xmlns:a14="http://schemas.microsoft.com/office/drawing/2010/main" val="0"/>
              </a:ext>
            </a:extLst>
          </a:blip>
          <a:srcRect t="12291" b="15896"/>
          <a:stretch/>
        </p:blipFill>
        <p:spPr>
          <a:xfrm>
            <a:off x="6865882" y="5838738"/>
            <a:ext cx="2278118" cy="1090567"/>
          </a:xfrm>
          <a:prstGeom prst="rect">
            <a:avLst/>
          </a:prstGeom>
        </p:spPr>
      </p:pic>
    </p:spTree>
    <p:extLst>
      <p:ext uri="{BB962C8B-B14F-4D97-AF65-F5344CB8AC3E}">
        <p14:creationId xmlns:p14="http://schemas.microsoft.com/office/powerpoint/2010/main" val="33475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F226-3286-A944-A902-64A78A7038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Nausea and Vomiting</a:t>
            </a:r>
          </a:p>
        </p:txBody>
      </p:sp>
      <p:sp>
        <p:nvSpPr>
          <p:cNvPr id="3" name="Content Placeholder 2">
            <a:extLst>
              <a:ext uri="{FF2B5EF4-FFF2-40B4-BE49-F238E27FC236}">
                <a16:creationId xmlns:a16="http://schemas.microsoft.com/office/drawing/2014/main" id="{3764D73D-F212-0144-9A46-9706F48E9908}"/>
              </a:ext>
            </a:extLst>
          </p:cNvPr>
          <p:cNvSpPr>
            <a:spLocks noGrp="1"/>
          </p:cNvSpPr>
          <p:nvPr>
            <p:ph idx="1"/>
          </p:nvPr>
        </p:nvSpPr>
        <p:spPr>
          <a:xfrm>
            <a:off x="457200" y="1938719"/>
            <a:ext cx="8086117" cy="3235928"/>
          </a:xfrm>
        </p:spPr>
        <p:txBody>
          <a:bodyPr>
            <a:normAutofit/>
          </a:bodyPr>
          <a:lstStyle/>
          <a:p>
            <a:r>
              <a:rPr lang="en-US" sz="2100" dirty="0">
                <a:latin typeface="Arial" panose="020B0604020202020204" pitchFamily="34" charset="0"/>
                <a:cs typeface="Arial" panose="020B0604020202020204" pitchFamily="34" charset="0"/>
              </a:rPr>
              <a:t>People who use marijuana regularly and over a long length of time can be at risk of developing Cannabinoid Hyperemesis Syndrome aka ”Cyclical Vomiting Syndrome”</a:t>
            </a:r>
          </a:p>
          <a:p>
            <a:r>
              <a:rPr lang="en-US" sz="2100" dirty="0">
                <a:latin typeface="Arial" panose="020B0604020202020204" pitchFamily="34" charset="0"/>
                <a:cs typeface="Arial" panose="020B0604020202020204" pitchFamily="34" charset="0"/>
              </a:rPr>
              <a:t>Symptoms include:</a:t>
            </a:r>
          </a:p>
          <a:p>
            <a:pPr lvl="1"/>
            <a:r>
              <a:rPr lang="en-US" sz="1950" dirty="0">
                <a:latin typeface="Arial" panose="020B0604020202020204" pitchFamily="34" charset="0"/>
                <a:cs typeface="Arial" panose="020B0604020202020204" pitchFamily="34" charset="0"/>
              </a:rPr>
              <a:t>severe nausea</a:t>
            </a:r>
          </a:p>
          <a:p>
            <a:pPr lvl="1"/>
            <a:r>
              <a:rPr lang="en-US" sz="1950" dirty="0">
                <a:latin typeface="Arial" panose="020B0604020202020204" pitchFamily="34" charset="0"/>
                <a:cs typeface="Arial" panose="020B0604020202020204" pitchFamily="34" charset="0"/>
              </a:rPr>
              <a:t>vomiting</a:t>
            </a:r>
          </a:p>
          <a:p>
            <a:pPr lvl="1"/>
            <a:r>
              <a:rPr lang="en-US" sz="1950" dirty="0">
                <a:latin typeface="Arial" panose="020B0604020202020204" pitchFamily="34" charset="0"/>
                <a:cs typeface="Arial" panose="020B0604020202020204" pitchFamily="34" charset="0"/>
              </a:rPr>
              <a:t>dehydration</a:t>
            </a:r>
          </a:p>
          <a:p>
            <a:r>
              <a:rPr lang="en-US" sz="2100" dirty="0">
                <a:latin typeface="Arial" panose="020B0604020202020204" pitchFamily="34" charset="0"/>
                <a:cs typeface="Arial" panose="020B0604020202020204" pitchFamily="34" charset="0"/>
              </a:rPr>
              <a:t>Cases can be severe enough to require emergency medical services (Galli J., </a:t>
            </a:r>
            <a:r>
              <a:rPr lang="en-US" sz="2100" dirty="0" err="1">
                <a:latin typeface="Arial" panose="020B0604020202020204" pitchFamily="34" charset="0"/>
                <a:cs typeface="Arial" panose="020B0604020202020204" pitchFamily="34" charset="0"/>
              </a:rPr>
              <a:t>Sawaya</a:t>
            </a:r>
            <a:r>
              <a:rPr lang="en-US" sz="2100" dirty="0">
                <a:latin typeface="Arial" panose="020B0604020202020204" pitchFamily="34" charset="0"/>
                <a:cs typeface="Arial" panose="020B0604020202020204" pitchFamily="34" charset="0"/>
              </a:rPr>
              <a:t> R., and </a:t>
            </a:r>
            <a:r>
              <a:rPr lang="en-US" sz="2100" dirty="0" err="1">
                <a:latin typeface="Arial" panose="020B0604020202020204" pitchFamily="34" charset="0"/>
                <a:cs typeface="Arial" panose="020B0604020202020204" pitchFamily="34" charset="0"/>
              </a:rPr>
              <a:t>Friedenberg</a:t>
            </a:r>
            <a:r>
              <a:rPr lang="en-US" sz="2100" dirty="0">
                <a:latin typeface="Arial" panose="020B0604020202020204" pitchFamily="34" charset="0"/>
                <a:cs typeface="Arial" panose="020B0604020202020204" pitchFamily="34" charset="0"/>
              </a:rPr>
              <a:t> F., 2011)</a:t>
            </a:r>
          </a:p>
          <a:p>
            <a:pPr marL="342900" lvl="1" indent="0">
              <a:buNone/>
            </a:pPr>
            <a:endParaRPr lang="en-US" dirty="0"/>
          </a:p>
        </p:txBody>
      </p:sp>
      <p:pic>
        <p:nvPicPr>
          <p:cNvPr id="5" name="Picture 4">
            <a:extLst>
              <a:ext uri="{FF2B5EF4-FFF2-40B4-BE49-F238E27FC236}">
                <a16:creationId xmlns:a16="http://schemas.microsoft.com/office/drawing/2014/main" id="{7D970C5C-A575-9C4B-82F3-044DC68E2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3509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C509-E2EC-8E41-8AF3-FB8A3D791945}"/>
              </a:ext>
            </a:extLst>
          </p:cNvPr>
          <p:cNvSpPr>
            <a:spLocks noGrp="1"/>
          </p:cNvSpPr>
          <p:nvPr>
            <p:ph type="title"/>
          </p:nvPr>
        </p:nvSpPr>
        <p:spPr>
          <a:xfrm>
            <a:off x="1218390" y="2973221"/>
            <a:ext cx="6502975" cy="619935"/>
          </a:xfrm>
        </p:spPr>
        <p:txBody>
          <a:bodyPr>
            <a:normAutofit/>
          </a:bodyPr>
          <a:lstStyle/>
          <a:p>
            <a:pPr algn="ctr"/>
            <a:r>
              <a:rPr lang="en-US" sz="3300" dirty="0">
                <a:latin typeface="Arial" panose="020B0604020202020204" pitchFamily="34" charset="0"/>
                <a:cs typeface="Arial" panose="020B0604020202020204" pitchFamily="34" charset="0"/>
              </a:rPr>
              <a:t>ENDS/vaping devices</a:t>
            </a:r>
          </a:p>
        </p:txBody>
      </p:sp>
      <p:pic>
        <p:nvPicPr>
          <p:cNvPr id="4" name="Picture Placeholder 6" descr="MHTTC stacked color bars">
            <a:extLst>
              <a:ext uri="{FF2B5EF4-FFF2-40B4-BE49-F238E27FC236}">
                <a16:creationId xmlns:a16="http://schemas.microsoft.com/office/drawing/2014/main" id="{9373E20A-64D4-D34C-9056-7AFF0CE1ED33}"/>
              </a:ext>
            </a:extLst>
          </p:cNvPr>
          <p:cNvPicPr>
            <a:picLocks noChangeAspect="1"/>
          </p:cNvPicPr>
          <p:nvPr/>
        </p:nvPicPr>
        <p:blipFill rotWithShape="1">
          <a:blip r:embed="rId3">
            <a:extLst>
              <a:ext uri="{28A0092B-C50C-407E-A947-70E740481C1C}">
                <a14:useLocalDpi xmlns:a14="http://schemas.microsoft.com/office/drawing/2010/main" val="0"/>
              </a:ext>
            </a:extLst>
          </a:blip>
          <a:srcRect t="16938" b="17462"/>
          <a:stretch/>
        </p:blipFill>
        <p:spPr>
          <a:xfrm>
            <a:off x="6649915" y="5821960"/>
            <a:ext cx="2494085" cy="1082179"/>
          </a:xfrm>
          <a:prstGeom prst="rect">
            <a:avLst/>
          </a:prstGeom>
        </p:spPr>
      </p:pic>
    </p:spTree>
    <p:extLst>
      <p:ext uri="{BB962C8B-B14F-4D97-AF65-F5344CB8AC3E}">
        <p14:creationId xmlns:p14="http://schemas.microsoft.com/office/powerpoint/2010/main" val="184415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994172"/>
          </a:xfrm>
        </p:spPr>
        <p:txBody>
          <a:bodyPr>
            <a:noAutofit/>
          </a:bodyPr>
          <a:lstStyle/>
          <a:p>
            <a:r>
              <a:rPr lang="en-US" sz="3000" dirty="0">
                <a:latin typeface="Arial" panose="020B0604020202020204" pitchFamily="34" charset="0"/>
                <a:cs typeface="Arial" panose="020B0604020202020204" pitchFamily="34" charset="0"/>
              </a:rPr>
              <a:t>Electronic Nicotine Delivery Systems or Vape Pens</a:t>
            </a:r>
          </a:p>
        </p:txBody>
      </p:sp>
      <p:sp>
        <p:nvSpPr>
          <p:cNvPr id="3" name="Content Placeholder 2"/>
          <p:cNvSpPr>
            <a:spLocks noGrp="1"/>
          </p:cNvSpPr>
          <p:nvPr>
            <p:ph idx="1"/>
          </p:nvPr>
        </p:nvSpPr>
        <p:spPr>
          <a:xfrm>
            <a:off x="667561" y="2368642"/>
            <a:ext cx="7808879" cy="2279920"/>
          </a:xfrm>
        </p:spPr>
        <p:txBody>
          <a:bodyPr>
            <a:normAutofit/>
          </a:bodyPr>
          <a:lstStyle/>
          <a:p>
            <a:r>
              <a:rPr lang="en-US" sz="2100" dirty="0">
                <a:latin typeface="Arial" panose="020B0604020202020204" pitchFamily="34" charset="0"/>
                <a:cs typeface="Arial" panose="020B0604020202020204" pitchFamily="34" charset="0"/>
              </a:rPr>
              <a:t>Electronic Nicotine Deliver Systems (ENDS) aka Vaping Devices, are electronic devices used for the inhalation of vaporized solutions, such as those containing nicotine.</a:t>
            </a:r>
          </a:p>
          <a:p>
            <a:r>
              <a:rPr lang="en-US" sz="2100" dirty="0">
                <a:latin typeface="Arial" panose="020B0604020202020204" pitchFamily="34" charset="0"/>
                <a:cs typeface="Arial" panose="020B0604020202020204" pitchFamily="34" charset="0"/>
              </a:rPr>
              <a:t>ENDS are also commonly used with solutions containing THC. </a:t>
            </a:r>
          </a:p>
          <a:p>
            <a:r>
              <a:rPr lang="en-US" sz="2100" dirty="0">
                <a:latin typeface="Arial" panose="020B0604020202020204" pitchFamily="34" charset="0"/>
                <a:cs typeface="Arial" panose="020B0604020202020204" pitchFamily="34" charset="0"/>
              </a:rPr>
              <a:t>Vaping devices and THC vaping solutions are often sold at marijuana dispensaries.</a:t>
            </a:r>
          </a:p>
          <a:p>
            <a:endParaRPr lang="en-US" dirty="0"/>
          </a:p>
        </p:txBody>
      </p:sp>
      <p:pic>
        <p:nvPicPr>
          <p:cNvPr id="4" name="Picture Placeholder 6" descr="MHTTC stacked color bars">
            <a:extLst>
              <a:ext uri="{FF2B5EF4-FFF2-40B4-BE49-F238E27FC236}">
                <a16:creationId xmlns:a16="http://schemas.microsoft.com/office/drawing/2014/main" id="{2A0840C2-2FE9-F046-BCB0-052A00006454}"/>
              </a:ext>
            </a:extLst>
          </p:cNvPr>
          <p:cNvPicPr>
            <a:picLocks noChangeAspect="1"/>
          </p:cNvPicPr>
          <p:nvPr/>
        </p:nvPicPr>
        <p:blipFill rotWithShape="1">
          <a:blip r:embed="rId3">
            <a:extLst>
              <a:ext uri="{28A0092B-C50C-407E-A947-70E740481C1C}">
                <a14:useLocalDpi xmlns:a14="http://schemas.microsoft.com/office/drawing/2010/main" val="0"/>
              </a:ext>
            </a:extLst>
          </a:blip>
          <a:srcRect l="1828" t="20304" r="313" b="20695"/>
          <a:stretch/>
        </p:blipFill>
        <p:spPr>
          <a:xfrm>
            <a:off x="6576332" y="5829300"/>
            <a:ext cx="2559504" cy="1028700"/>
          </a:xfrm>
          <a:prstGeom prst="rect">
            <a:avLst/>
          </a:prstGeom>
        </p:spPr>
      </p:pic>
    </p:spTree>
    <p:extLst>
      <p:ext uri="{BB962C8B-B14F-4D97-AF65-F5344CB8AC3E}">
        <p14:creationId xmlns:p14="http://schemas.microsoft.com/office/powerpoint/2010/main" val="40833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AD5C-854F-7E4D-8E0A-E93A9D678557}"/>
              </a:ext>
            </a:extLst>
          </p:cNvPr>
          <p:cNvSpPr>
            <a:spLocks noGrp="1"/>
          </p:cNvSpPr>
          <p:nvPr>
            <p:ph type="title"/>
          </p:nvPr>
        </p:nvSpPr>
        <p:spPr>
          <a:xfrm>
            <a:off x="1269125" y="1063229"/>
            <a:ext cx="6645165" cy="857250"/>
          </a:xfrm>
        </p:spPr>
        <p:txBody>
          <a:bodyPr>
            <a:normAutofit fontScale="90000"/>
          </a:bodyPr>
          <a:lstStyle/>
          <a:p>
            <a:r>
              <a:rPr lang="en-US" dirty="0">
                <a:latin typeface="Arial" panose="020B0604020202020204" pitchFamily="34" charset="0"/>
                <a:cs typeface="Arial" panose="020B0604020202020204" pitchFamily="34" charset="0"/>
              </a:rPr>
              <a:t>Other common names for ENDS products</a:t>
            </a:r>
          </a:p>
        </p:txBody>
      </p:sp>
      <p:sp>
        <p:nvSpPr>
          <p:cNvPr id="3" name="Content Placeholder 2">
            <a:extLst>
              <a:ext uri="{FF2B5EF4-FFF2-40B4-BE49-F238E27FC236}">
                <a16:creationId xmlns:a16="http://schemas.microsoft.com/office/drawing/2014/main" id="{F1E6C196-000F-7845-8ADC-8FE1BC63B911}"/>
              </a:ext>
            </a:extLst>
          </p:cNvPr>
          <p:cNvSpPr>
            <a:spLocks noGrp="1"/>
          </p:cNvSpPr>
          <p:nvPr>
            <p:ph idx="1"/>
          </p:nvPr>
        </p:nvSpPr>
        <p:spPr>
          <a:xfrm>
            <a:off x="1430720" y="1920480"/>
            <a:ext cx="6172200" cy="3394472"/>
          </a:xfrm>
        </p:spPr>
        <p:txBody>
          <a:bodyPr>
            <a:normAutofit/>
          </a:bodyPr>
          <a:lstStyle/>
          <a:p>
            <a:r>
              <a:rPr lang="en-US" sz="2100" dirty="0">
                <a:latin typeface="Arial" panose="020B0604020202020204" pitchFamily="34" charset="0"/>
                <a:cs typeface="Arial" panose="020B0604020202020204" pitchFamily="34" charset="0"/>
              </a:rPr>
              <a:t>e-cigs</a:t>
            </a:r>
          </a:p>
          <a:p>
            <a:r>
              <a:rPr lang="en-US" sz="2100" dirty="0">
                <a:latin typeface="Arial" panose="020B0604020202020204" pitchFamily="34" charset="0"/>
                <a:cs typeface="Arial" panose="020B0604020202020204" pitchFamily="34" charset="0"/>
              </a:rPr>
              <a:t>Vapes</a:t>
            </a:r>
          </a:p>
          <a:p>
            <a:r>
              <a:rPr lang="en-US" sz="2100" dirty="0">
                <a:latin typeface="Arial" panose="020B0604020202020204" pitchFamily="34" charset="0"/>
                <a:cs typeface="Arial" panose="020B0604020202020204" pitchFamily="34" charset="0"/>
              </a:rPr>
              <a:t>E-hookahs</a:t>
            </a:r>
          </a:p>
          <a:p>
            <a:r>
              <a:rPr lang="en-US" sz="2100" dirty="0">
                <a:latin typeface="Arial" panose="020B0604020202020204" pitchFamily="34" charset="0"/>
                <a:cs typeface="Arial" panose="020B0604020202020204" pitchFamily="34" charset="0"/>
              </a:rPr>
              <a:t>Vape pens</a:t>
            </a:r>
          </a:p>
          <a:p>
            <a:r>
              <a:rPr lang="en-US" sz="2100" dirty="0">
                <a:latin typeface="Arial" panose="020B0604020202020204" pitchFamily="34" charset="0"/>
                <a:cs typeface="Arial" panose="020B0604020202020204" pitchFamily="34" charset="0"/>
              </a:rPr>
              <a:t>Mods</a:t>
            </a:r>
          </a:p>
          <a:p>
            <a:r>
              <a:rPr lang="en-US" sz="2100" dirty="0">
                <a:latin typeface="Arial" panose="020B0604020202020204" pitchFamily="34" charset="0"/>
                <a:cs typeface="Arial" panose="020B0604020202020204" pitchFamily="34" charset="0"/>
              </a:rPr>
              <a:t>Tanks</a:t>
            </a:r>
          </a:p>
          <a:p>
            <a:r>
              <a:rPr lang="en-US" sz="2100" dirty="0">
                <a:latin typeface="Arial" panose="020B0604020202020204" pitchFamily="34" charset="0"/>
                <a:cs typeface="Arial" panose="020B0604020202020204" pitchFamily="34" charset="0"/>
              </a:rPr>
              <a:t>Usage of these devices is commonly referred to as: “vaping”, “</a:t>
            </a:r>
            <a:r>
              <a:rPr lang="en-US" sz="2100" dirty="0" err="1">
                <a:latin typeface="Arial" panose="020B0604020202020204" pitchFamily="34" charset="0"/>
                <a:cs typeface="Arial" panose="020B0604020202020204" pitchFamily="34" charset="0"/>
              </a:rPr>
              <a:t>juuling</a:t>
            </a:r>
            <a:r>
              <a:rPr lang="en-US" sz="2100" dirty="0">
                <a:latin typeface="Arial" panose="020B0604020202020204" pitchFamily="34" charset="0"/>
                <a:cs typeface="Arial" panose="020B0604020202020204" pitchFamily="34" charset="0"/>
              </a:rPr>
              <a:t>”, or “dabbing”</a:t>
            </a:r>
          </a:p>
        </p:txBody>
      </p:sp>
      <p:pic>
        <p:nvPicPr>
          <p:cNvPr id="7" name="Picture 6">
            <a:extLst>
              <a:ext uri="{FF2B5EF4-FFF2-40B4-BE49-F238E27FC236}">
                <a16:creationId xmlns:a16="http://schemas.microsoft.com/office/drawing/2014/main" id="{56B03FF0-D05A-4F4D-9E22-50B9C78E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55828"/>
            <a:ext cx="7910719" cy="160495"/>
          </a:xfrm>
          <a:prstGeom prst="rect">
            <a:avLst/>
          </a:prstGeom>
        </p:spPr>
      </p:pic>
    </p:spTree>
    <p:extLst>
      <p:ext uri="{BB962C8B-B14F-4D97-AF65-F5344CB8AC3E}">
        <p14:creationId xmlns:p14="http://schemas.microsoft.com/office/powerpoint/2010/main" val="405823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476" y="1101011"/>
            <a:ext cx="6515950" cy="1408078"/>
          </a:xfrm>
          <a:prstGeom prst="rect">
            <a:avLst/>
          </a:prstGeom>
          <a:noFill/>
        </p:spPr>
        <p:txBody>
          <a:bodyPr wrap="square" rtlCol="0">
            <a:spAutoFit/>
          </a:bodyPr>
          <a:lstStyle/>
          <a:p>
            <a:r>
              <a:rPr lang="en-US" sz="2850" b="1" spc="-8" dirty="0">
                <a:latin typeface="Arial" panose="020B0604020202020204" pitchFamily="34" charset="0"/>
                <a:cs typeface="Arial" panose="020B0604020202020204" pitchFamily="34" charset="0"/>
              </a:rPr>
              <a:t>“VAPING”: </a:t>
            </a:r>
            <a:r>
              <a:rPr lang="en-US" sz="2850" b="1" spc="-4" dirty="0">
                <a:latin typeface="Arial" panose="020B0604020202020204" pitchFamily="34" charset="0"/>
                <a:cs typeface="Arial" panose="020B0604020202020204" pitchFamily="34" charset="0"/>
              </a:rPr>
              <a:t>Causes </a:t>
            </a:r>
            <a:r>
              <a:rPr lang="en-US" sz="2850" b="1" dirty="0">
                <a:latin typeface="Arial" panose="020B0604020202020204" pitchFamily="34" charset="0"/>
                <a:cs typeface="Arial" panose="020B0604020202020204" pitchFamily="34" charset="0"/>
              </a:rPr>
              <a:t>the oils </a:t>
            </a:r>
            <a:r>
              <a:rPr lang="en-US" sz="2850" b="1" spc="-4" dirty="0">
                <a:latin typeface="Arial" panose="020B0604020202020204" pitchFamily="34" charset="0"/>
                <a:cs typeface="Arial" panose="020B0604020202020204" pitchFamily="34" charset="0"/>
              </a:rPr>
              <a:t>in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extract to heat up to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point where they are released as an aerosol</a:t>
            </a:r>
            <a:endParaRPr lang="en-US" sz="2850" dirty="0">
              <a:latin typeface="Arial" panose="020B0604020202020204" pitchFamily="34" charset="0"/>
              <a:cs typeface="Arial" panose="020B0604020202020204" pitchFamily="34" charset="0"/>
            </a:endParaRPr>
          </a:p>
        </p:txBody>
      </p:sp>
      <p:sp>
        <p:nvSpPr>
          <p:cNvPr id="5" name="object 17"/>
          <p:cNvSpPr/>
          <p:nvPr/>
        </p:nvSpPr>
        <p:spPr>
          <a:xfrm>
            <a:off x="1382476" y="2822438"/>
            <a:ext cx="6095056" cy="2934551"/>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82115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75920" y="2666286"/>
            <a:ext cx="2185566" cy="2185566"/>
          </a:xfrm>
          <a:prstGeom prst="rect">
            <a:avLst/>
          </a:prstGeom>
        </p:spPr>
      </p:pic>
      <p:pic>
        <p:nvPicPr>
          <p:cNvPr id="9" name="Picture 8"/>
          <p:cNvPicPr>
            <a:picLocks noChangeAspect="1"/>
          </p:cNvPicPr>
          <p:nvPr/>
        </p:nvPicPr>
        <p:blipFill>
          <a:blip r:embed="rId4"/>
          <a:stretch>
            <a:fillRect/>
          </a:stretch>
        </p:blipFill>
        <p:spPr>
          <a:xfrm>
            <a:off x="1028586" y="2648271"/>
            <a:ext cx="2078851" cy="2078851"/>
          </a:xfrm>
          <a:prstGeom prst="rect">
            <a:avLst/>
          </a:prstGeom>
        </p:spPr>
      </p:pic>
      <p:pic>
        <p:nvPicPr>
          <p:cNvPr id="4" name="Picture 3" descr="A picture containing indoor, table, floor, sitting&#10;&#10;Description automatically generated">
            <a:extLst>
              <a:ext uri="{FF2B5EF4-FFF2-40B4-BE49-F238E27FC236}">
                <a16:creationId xmlns:a16="http://schemas.microsoft.com/office/drawing/2014/main" id="{10AFEBFB-61F0-3444-BE18-E9A24C6BA0C5}"/>
              </a:ext>
            </a:extLst>
          </p:cNvPr>
          <p:cNvPicPr>
            <a:picLocks noChangeAspect="1"/>
          </p:cNvPicPr>
          <p:nvPr/>
        </p:nvPicPr>
        <p:blipFill>
          <a:blip r:embed="rId5"/>
          <a:stretch>
            <a:fillRect/>
          </a:stretch>
        </p:blipFill>
        <p:spPr>
          <a:xfrm>
            <a:off x="5539303" y="2648271"/>
            <a:ext cx="3147497" cy="2078851"/>
          </a:xfrm>
          <a:prstGeom prst="rect">
            <a:avLst/>
          </a:prstGeom>
        </p:spPr>
      </p:pic>
      <p:sp>
        <p:nvSpPr>
          <p:cNvPr id="2" name="TextBox 1"/>
          <p:cNvSpPr txBox="1"/>
          <p:nvPr/>
        </p:nvSpPr>
        <p:spPr>
          <a:xfrm>
            <a:off x="1028586" y="1194028"/>
            <a:ext cx="7658214" cy="147732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There are many artfully concealed vaping devices on the market as well as the openly obvious devices.</a:t>
            </a:r>
          </a:p>
        </p:txBody>
      </p:sp>
      <p:pic>
        <p:nvPicPr>
          <p:cNvPr id="7" name="Picture 6">
            <a:extLst>
              <a:ext uri="{FF2B5EF4-FFF2-40B4-BE49-F238E27FC236}">
                <a16:creationId xmlns:a16="http://schemas.microsoft.com/office/drawing/2014/main" id="{76877B2D-BFAD-F047-99C5-DE83B1E4F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9354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7E19-D756-084B-9BE3-A71DC05A50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ENDS are used</a:t>
            </a:r>
          </a:p>
        </p:txBody>
      </p:sp>
      <p:sp>
        <p:nvSpPr>
          <p:cNvPr id="3" name="Content Placeholder 2">
            <a:extLst>
              <a:ext uri="{FF2B5EF4-FFF2-40B4-BE49-F238E27FC236}">
                <a16:creationId xmlns:a16="http://schemas.microsoft.com/office/drawing/2014/main" id="{6644B0A9-E8D2-A24E-A985-9C8560098F90}"/>
              </a:ext>
            </a:extLst>
          </p:cNvPr>
          <p:cNvSpPr>
            <a:spLocks noGrp="1"/>
          </p:cNvSpPr>
          <p:nvPr>
            <p:ph idx="1"/>
          </p:nvPr>
        </p:nvSpPr>
        <p:spPr>
          <a:xfrm>
            <a:off x="457200" y="2057402"/>
            <a:ext cx="8139793" cy="2583996"/>
          </a:xfrm>
        </p:spPr>
        <p:txBody>
          <a:bodyPr>
            <a:normAutofit/>
          </a:bodyPr>
          <a:lstStyle/>
          <a:p>
            <a:r>
              <a:rPr lang="en-US" sz="2100" dirty="0">
                <a:latin typeface="Arial" panose="020B0604020202020204" pitchFamily="34" charset="0"/>
                <a:cs typeface="Arial" panose="020B0604020202020204" pitchFamily="34" charset="0"/>
              </a:rPr>
              <a:t>Devices are commonly used with cartridges that include a solution that may contain nicotine, THC, or e-juices.</a:t>
            </a:r>
          </a:p>
          <a:p>
            <a:r>
              <a:rPr lang="en-US" sz="2100" dirty="0">
                <a:latin typeface="Arial" panose="020B0604020202020204" pitchFamily="34" charset="0"/>
                <a:cs typeface="Arial" panose="020B0604020202020204" pitchFamily="34" charset="0"/>
              </a:rPr>
              <a:t>“Dripping” involves dropping the solution directly onto the heated coils of the device which can result in a high concentration of the given compound</a:t>
            </a:r>
          </a:p>
          <a:p>
            <a:r>
              <a:rPr lang="en-US" sz="2100" dirty="0">
                <a:latin typeface="Arial" panose="020B0604020202020204" pitchFamily="34" charset="0"/>
                <a:cs typeface="Arial" panose="020B0604020202020204" pitchFamily="34" charset="0"/>
              </a:rPr>
              <a:t>“Dabbing” refers to the usage of highly potent solutions with ENDS devices, such as highly potent THC solutions.</a:t>
            </a:r>
          </a:p>
        </p:txBody>
      </p:sp>
      <p:pic>
        <p:nvPicPr>
          <p:cNvPr id="4" name="Picture Placeholder 6" descr="MHTTC stacked color bars">
            <a:extLst>
              <a:ext uri="{FF2B5EF4-FFF2-40B4-BE49-F238E27FC236}">
                <a16:creationId xmlns:a16="http://schemas.microsoft.com/office/drawing/2014/main" id="{0B3BCF94-8DF5-9A4F-BEE6-1F5D6A094434}"/>
              </a:ext>
            </a:extLst>
          </p:cNvPr>
          <p:cNvPicPr>
            <a:picLocks noChangeAspect="1"/>
          </p:cNvPicPr>
          <p:nvPr/>
        </p:nvPicPr>
        <p:blipFill rotWithShape="1">
          <a:blip r:embed="rId3">
            <a:extLst>
              <a:ext uri="{28A0092B-C50C-407E-A947-70E740481C1C}">
                <a14:useLocalDpi xmlns:a14="http://schemas.microsoft.com/office/drawing/2010/main" val="0"/>
              </a:ext>
            </a:extLst>
          </a:blip>
          <a:srcRect t="15053" b="17553"/>
          <a:stretch/>
        </p:blipFill>
        <p:spPr>
          <a:xfrm>
            <a:off x="6865882" y="5880683"/>
            <a:ext cx="2278118" cy="1023456"/>
          </a:xfrm>
          <a:prstGeom prst="rect">
            <a:avLst/>
          </a:prstGeom>
        </p:spPr>
      </p:pic>
    </p:spTree>
    <p:extLst>
      <p:ext uri="{BB962C8B-B14F-4D97-AF65-F5344CB8AC3E}">
        <p14:creationId xmlns:p14="http://schemas.microsoft.com/office/powerpoint/2010/main" val="197044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Acknowledgements</a:t>
            </a:r>
          </a:p>
        </p:txBody>
      </p:sp>
      <p:sp>
        <p:nvSpPr>
          <p:cNvPr id="3" name="Content Placeholder 2"/>
          <p:cNvSpPr>
            <a:spLocks noGrp="1"/>
          </p:cNvSpPr>
          <p:nvPr>
            <p:ph idx="1"/>
          </p:nvPr>
        </p:nvSpPr>
        <p:spPr>
          <a:xfrm>
            <a:off x="457200" y="1600203"/>
            <a:ext cx="8229600" cy="4338848"/>
          </a:xfrm>
        </p:spPr>
        <p:txBody>
          <a:bodyPr>
            <a:normAutofit fontScale="85000" lnSpcReduction="20000"/>
          </a:bodyPr>
          <a:lstStyle/>
          <a:p>
            <a:pPr marL="0" indent="0">
              <a:buNone/>
            </a:pPr>
            <a:r>
              <a:rPr lang="en-US" dirty="0"/>
              <a:t>This slide deck was created in collaboration with the Prevention Technology Transfer Center Network Marijuana Risk Working Group, comprised of the following PTTC’s:</a:t>
            </a:r>
          </a:p>
          <a:p>
            <a:pPr marL="0" indent="0">
              <a:buNone/>
            </a:pPr>
            <a:endParaRPr lang="en-US" dirty="0"/>
          </a:p>
          <a:p>
            <a:pPr lvl="0"/>
            <a:r>
              <a:rPr lang="en-US" dirty="0"/>
              <a:t>New England PTTC HHS Region 1</a:t>
            </a:r>
          </a:p>
          <a:p>
            <a:pPr lvl="0"/>
            <a:r>
              <a:rPr lang="en-US" dirty="0"/>
              <a:t>Great Lakes PTTC HHS Region 5</a:t>
            </a:r>
          </a:p>
          <a:p>
            <a:pPr lvl="0"/>
            <a:r>
              <a:rPr lang="en-US" dirty="0"/>
              <a:t>Pacific Southwest PTTC HHS Region 9</a:t>
            </a:r>
          </a:p>
          <a:p>
            <a:pPr lvl="0"/>
            <a:r>
              <a:rPr lang="en-US" dirty="0"/>
              <a:t>Northwest PTTC HHS Region 10</a:t>
            </a:r>
          </a:p>
          <a:p>
            <a:pPr lvl="0"/>
            <a:r>
              <a:rPr lang="en-US" dirty="0"/>
              <a:t>National American Indian and Alaska Native PTTC</a:t>
            </a:r>
          </a:p>
          <a:p>
            <a:pPr lvl="0"/>
            <a:r>
              <a:rPr lang="en-US" dirty="0"/>
              <a:t>National Hispanic and Latino PTTC</a:t>
            </a:r>
          </a:p>
          <a:p>
            <a:pPr lvl="0"/>
            <a:r>
              <a:rPr lang="en-US" dirty="0"/>
              <a:t>PTTC Network Coordinating Office</a:t>
            </a:r>
          </a:p>
          <a:p>
            <a:pPr marL="0" indent="0">
              <a:buNone/>
            </a:pPr>
            <a:endParaRPr lang="en-US" dirty="0"/>
          </a:p>
          <a:p>
            <a:r>
              <a:rPr lang="en-US" dirty="0"/>
              <a:t>The Prevention Technology Transfer Center Network is funded by the Substance Abuse and Mental Health Services Administration.</a:t>
            </a: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3836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7776-1C30-6148-B19E-4E9BD69686E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ENDS Aerosols</a:t>
            </a:r>
          </a:p>
        </p:txBody>
      </p:sp>
      <p:sp>
        <p:nvSpPr>
          <p:cNvPr id="3" name="Content Placeholder 2">
            <a:extLst>
              <a:ext uri="{FF2B5EF4-FFF2-40B4-BE49-F238E27FC236}">
                <a16:creationId xmlns:a16="http://schemas.microsoft.com/office/drawing/2014/main" id="{D4998549-07D5-B640-99BA-69D1F69A7790}"/>
              </a:ext>
            </a:extLst>
          </p:cNvPr>
          <p:cNvSpPr>
            <a:spLocks noGrp="1"/>
          </p:cNvSpPr>
          <p:nvPr>
            <p:ph idx="1"/>
          </p:nvPr>
        </p:nvSpPr>
        <p:spPr/>
        <p:txBody>
          <a:bodyPr>
            <a:normAutofit/>
          </a:bodyPr>
          <a:lstStyle/>
          <a:p>
            <a:r>
              <a:rPr lang="en-US" sz="2250" dirty="0">
                <a:latin typeface="Arial" panose="020B0604020202020204" pitchFamily="34" charset="0"/>
                <a:cs typeface="Arial" panose="020B0604020202020204" pitchFamily="34" charset="0"/>
              </a:rPr>
              <a:t>There can be a common misperception that the aerosols generated by ENDS are safe, or safer than traditional nicotine products because it isn’t smoke being produced (U.S. Surgeon General, 2018).</a:t>
            </a:r>
          </a:p>
          <a:p>
            <a:r>
              <a:rPr lang="en-US" sz="2250" dirty="0">
                <a:latin typeface="Arial" panose="020B0604020202020204" pitchFamily="34" charset="0"/>
                <a:cs typeface="Arial" panose="020B0604020202020204" pitchFamily="34" charset="0"/>
              </a:rPr>
              <a:t>Analysis of these aerosols have found potentially harmful substances such as volatile organic compounds, heavy metals (e.g. tin, lead, and nickel), and chemicals known to cause cancer (U.S. Surgeon General, 2018). </a:t>
            </a:r>
          </a:p>
          <a:p>
            <a:r>
              <a:rPr lang="en-US" sz="2250" dirty="0">
                <a:latin typeface="Arial" panose="020B0604020202020204" pitchFamily="34" charset="0"/>
                <a:cs typeface="Arial" panose="020B0604020202020204" pitchFamily="34" charset="0"/>
              </a:rPr>
              <a:t>Aerosols may also contain ultrafine particulates that can settle and accumulate in lungs leading to significant respiratory difficulties and symptoms (U.S. Surgeon General, 2018).</a:t>
            </a:r>
          </a:p>
          <a:p>
            <a:endParaRPr lang="en-US" dirty="0"/>
          </a:p>
        </p:txBody>
      </p:sp>
      <p:pic>
        <p:nvPicPr>
          <p:cNvPr id="4" name="Picture 3">
            <a:extLst>
              <a:ext uri="{FF2B5EF4-FFF2-40B4-BE49-F238E27FC236}">
                <a16:creationId xmlns:a16="http://schemas.microsoft.com/office/drawing/2014/main" id="{0EAD0F57-06AB-EC45-8018-A5020F8E3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40774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Anatomy of a </a:t>
            </a:r>
            <a:r>
              <a:rPr lang="en-US" dirty="0" err="1">
                <a:latin typeface="Arial" panose="020B0604020202020204" pitchFamily="34" charset="0"/>
                <a:cs typeface="Arial" panose="020B0604020202020204" pitchFamily="34" charset="0"/>
              </a:rPr>
              <a:t>Vape</a:t>
            </a:r>
            <a:r>
              <a:rPr lang="en-US" dirty="0">
                <a:latin typeface="Arial" panose="020B0604020202020204" pitchFamily="34" charset="0"/>
                <a:cs typeface="Arial" panose="020B0604020202020204" pitchFamily="34" charset="0"/>
              </a:rPr>
              <a:t> Pen</a:t>
            </a:r>
          </a:p>
        </p:txBody>
      </p:sp>
      <p:pic>
        <p:nvPicPr>
          <p:cNvPr id="4" name="Picture 3"/>
          <p:cNvPicPr>
            <a:picLocks noChangeAspect="1"/>
          </p:cNvPicPr>
          <p:nvPr/>
        </p:nvPicPr>
        <p:blipFill>
          <a:blip r:embed="rId3"/>
          <a:stretch>
            <a:fillRect/>
          </a:stretch>
        </p:blipFill>
        <p:spPr>
          <a:xfrm>
            <a:off x="1181100" y="2192031"/>
            <a:ext cx="6477000" cy="3562350"/>
          </a:xfrm>
          <a:prstGeom prst="rect">
            <a:avLst/>
          </a:prstGeom>
        </p:spPr>
      </p:pic>
      <p:pic>
        <p:nvPicPr>
          <p:cNvPr id="5" name="Picture 4">
            <a:extLst>
              <a:ext uri="{FF2B5EF4-FFF2-40B4-BE49-F238E27FC236}">
                <a16:creationId xmlns:a16="http://schemas.microsoft.com/office/drawing/2014/main" id="{3160A09A-1456-D046-9796-C86FC7EFC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100773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JUUL</a:t>
            </a:r>
          </a:p>
        </p:txBody>
      </p:sp>
      <p:sp>
        <p:nvSpPr>
          <p:cNvPr id="3" name="Content Placeholder 2"/>
          <p:cNvSpPr>
            <a:spLocks noGrp="1"/>
          </p:cNvSpPr>
          <p:nvPr>
            <p:ph idx="1"/>
          </p:nvPr>
        </p:nvSpPr>
        <p:spPr>
          <a:xfrm>
            <a:off x="4268011" y="1920478"/>
            <a:ext cx="4516066" cy="3109938"/>
          </a:xfrm>
        </p:spPr>
        <p:txBody>
          <a:bodyPr>
            <a:noAutofit/>
          </a:bodyPr>
          <a:lstStyle/>
          <a:p>
            <a:r>
              <a:rPr lang="en-US" sz="2100" dirty="0">
                <a:latin typeface="Arial" panose="020B0604020202020204" pitchFamily="34" charset="0"/>
                <a:cs typeface="Arial" panose="020B0604020202020204" pitchFamily="34" charset="0"/>
              </a:rPr>
              <a:t>Sleek and resembles a flash drive</a:t>
            </a:r>
          </a:p>
          <a:p>
            <a:r>
              <a:rPr lang="en-US" sz="2100" dirty="0">
                <a:latin typeface="Arial" panose="020B0604020202020204" pitchFamily="34" charset="0"/>
                <a:cs typeface="Arial" panose="020B0604020202020204" pitchFamily="34" charset="0"/>
              </a:rPr>
              <a:t>Rechargeable via USB</a:t>
            </a:r>
          </a:p>
          <a:p>
            <a:r>
              <a:rPr lang="en-US" sz="2100" dirty="0">
                <a:latin typeface="Arial" panose="020B0604020202020204" pitchFamily="34" charset="0"/>
                <a:cs typeface="Arial" panose="020B0604020202020204" pitchFamily="34" charset="0"/>
              </a:rPr>
              <a:t>Aerosol cloud dissipates very quickly</a:t>
            </a:r>
          </a:p>
          <a:p>
            <a:r>
              <a:rPr lang="en-US" sz="2100" dirty="0">
                <a:latin typeface="Arial" panose="020B0604020202020204" pitchFamily="34" charset="0"/>
                <a:cs typeface="Arial" panose="020B0604020202020204" pitchFamily="34" charset="0"/>
              </a:rPr>
              <a:t>Cartridges may contain e-juice, nicotine, or THC</a:t>
            </a:r>
          </a:p>
          <a:p>
            <a:r>
              <a:rPr lang="en-US" sz="2100" dirty="0">
                <a:latin typeface="Arial" panose="020B0604020202020204" pitchFamily="34" charset="0"/>
                <a:cs typeface="Arial" panose="020B0604020202020204" pitchFamily="34" charset="0"/>
              </a:rPr>
              <a:t>Cartridges are highly concentrated whether it is nicotine or THC</a:t>
            </a:r>
          </a:p>
        </p:txBody>
      </p:sp>
      <p:pic>
        <p:nvPicPr>
          <p:cNvPr id="4" name="Picture Placeholder 6" descr="MHTTC stacked color bars">
            <a:extLst>
              <a:ext uri="{FF2B5EF4-FFF2-40B4-BE49-F238E27FC236}">
                <a16:creationId xmlns:a16="http://schemas.microsoft.com/office/drawing/2014/main" id="{D9E63247-7159-9F45-9DE8-96A25A49DA93}"/>
              </a:ext>
            </a:extLst>
          </p:cNvPr>
          <p:cNvPicPr>
            <a:picLocks noChangeAspect="1"/>
          </p:cNvPicPr>
          <p:nvPr/>
        </p:nvPicPr>
        <p:blipFill rotWithShape="1">
          <a:blip r:embed="rId3">
            <a:extLst>
              <a:ext uri="{28A0092B-C50C-407E-A947-70E740481C1C}">
                <a14:useLocalDpi xmlns:a14="http://schemas.microsoft.com/office/drawing/2010/main" val="0"/>
              </a:ext>
            </a:extLst>
          </a:blip>
          <a:srcRect t="17263" b="13134"/>
          <a:stretch/>
        </p:blipFill>
        <p:spPr>
          <a:xfrm>
            <a:off x="6865882" y="5905850"/>
            <a:ext cx="2278118" cy="1057012"/>
          </a:xfrm>
          <a:prstGeom prst="rect">
            <a:avLst/>
          </a:prstGeom>
        </p:spPr>
      </p:pic>
      <p:pic>
        <p:nvPicPr>
          <p:cNvPr id="5" name="Picture 4" descr="A hand holding a remote control&#10;&#10;Description automatically generated">
            <a:extLst>
              <a:ext uri="{FF2B5EF4-FFF2-40B4-BE49-F238E27FC236}">
                <a16:creationId xmlns:a16="http://schemas.microsoft.com/office/drawing/2014/main" id="{6BC1A747-A6BE-734E-848F-D442E048F7AA}"/>
              </a:ext>
            </a:extLst>
          </p:cNvPr>
          <p:cNvPicPr>
            <a:picLocks noChangeAspect="1"/>
          </p:cNvPicPr>
          <p:nvPr/>
        </p:nvPicPr>
        <p:blipFill>
          <a:blip r:embed="rId4"/>
          <a:stretch>
            <a:fillRect/>
          </a:stretch>
        </p:blipFill>
        <p:spPr>
          <a:xfrm>
            <a:off x="592933" y="2131720"/>
            <a:ext cx="3522704" cy="2348469"/>
          </a:xfrm>
          <a:prstGeom prst="rect">
            <a:avLst/>
          </a:prstGeom>
        </p:spPr>
      </p:pic>
    </p:spTree>
    <p:extLst>
      <p:ext uri="{BB962C8B-B14F-4D97-AF65-F5344CB8AC3E}">
        <p14:creationId xmlns:p14="http://schemas.microsoft.com/office/powerpoint/2010/main" val="376833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8-28 at 2.3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55153"/>
            <a:ext cx="6858000" cy="3472892"/>
          </a:xfrm>
          <a:prstGeom prst="rect">
            <a:avLst/>
          </a:prstGeom>
        </p:spPr>
      </p:pic>
      <p:pic>
        <p:nvPicPr>
          <p:cNvPr id="3" name="Picture 2">
            <a:extLst>
              <a:ext uri="{FF2B5EF4-FFF2-40B4-BE49-F238E27FC236}">
                <a16:creationId xmlns:a16="http://schemas.microsoft.com/office/drawing/2014/main" id="{D9A15AD8-7A81-1D44-814E-FA106211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51574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1850-6610-2A47-9FB8-5CFBC25812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CDC Health Advisory</a:t>
            </a:r>
          </a:p>
        </p:txBody>
      </p:sp>
      <p:sp>
        <p:nvSpPr>
          <p:cNvPr id="3" name="Content Placeholder 2">
            <a:extLst>
              <a:ext uri="{FF2B5EF4-FFF2-40B4-BE49-F238E27FC236}">
                <a16:creationId xmlns:a16="http://schemas.microsoft.com/office/drawing/2014/main" id="{23D40693-273A-3045-938D-FAEF977EE013}"/>
              </a:ext>
            </a:extLst>
          </p:cNvPr>
          <p:cNvSpPr>
            <a:spLocks noGrp="1"/>
          </p:cNvSpPr>
          <p:nvPr>
            <p:ph idx="1"/>
          </p:nvPr>
        </p:nvSpPr>
        <p:spPr>
          <a:xfrm>
            <a:off x="457200" y="2057401"/>
            <a:ext cx="8229600" cy="3221071"/>
          </a:xfrm>
        </p:spPr>
        <p:txBody>
          <a:bodyPr>
            <a:normAutofit/>
          </a:bodyPr>
          <a:lstStyle/>
          <a:p>
            <a:r>
              <a:rPr lang="en-US" sz="2100" dirty="0">
                <a:latin typeface="Arial" panose="020B0604020202020204" pitchFamily="34" charset="0"/>
                <a:cs typeface="Arial" panose="020B0604020202020204" pitchFamily="34" charset="0"/>
              </a:rPr>
              <a:t>The CDC issued a Health Advisory for ENDS products on August 30</a:t>
            </a:r>
            <a:r>
              <a:rPr lang="en-US" sz="2100" baseline="30000" dirty="0">
                <a:latin typeface="Arial" panose="020B0604020202020204" pitchFamily="34" charset="0"/>
                <a:cs typeface="Arial" panose="020B0604020202020204" pitchFamily="34" charset="0"/>
              </a:rPr>
              <a:t>th</a:t>
            </a:r>
            <a:r>
              <a:rPr lang="en-US" sz="2100" dirty="0">
                <a:latin typeface="Arial" panose="020B0604020202020204" pitchFamily="34" charset="0"/>
                <a:cs typeface="Arial" panose="020B0604020202020204" pitchFamily="34" charset="0"/>
              </a:rPr>
              <a:t>, 2019, and is providing regular updates.</a:t>
            </a:r>
          </a:p>
          <a:p>
            <a:r>
              <a:rPr lang="en-US" sz="2100" dirty="0">
                <a:latin typeface="Arial" panose="020B0604020202020204" pitchFamily="34" charset="0"/>
                <a:cs typeface="Arial" panose="020B0604020202020204" pitchFamily="34" charset="0"/>
              </a:rPr>
              <a:t>In response to an outbreak of over 805 possible cases of pulmonary disease that appeared to be associated with the usage of ENDS devices (CDC, 2019).</a:t>
            </a:r>
          </a:p>
          <a:p>
            <a:r>
              <a:rPr lang="en-US" sz="2100" dirty="0">
                <a:latin typeface="Arial" panose="020B0604020202020204" pitchFamily="34" charset="0"/>
                <a:cs typeface="Arial" panose="020B0604020202020204" pitchFamily="34" charset="0"/>
              </a:rPr>
              <a:t>The CDC is conducting epidemiological investigations to better understand the etiology of these cases.</a:t>
            </a:r>
          </a:p>
          <a:p>
            <a:r>
              <a:rPr lang="en-US" sz="2100" dirty="0">
                <a:latin typeface="Arial" panose="020B0604020202020204" pitchFamily="34" charset="0"/>
                <a:cs typeface="Arial" panose="020B0604020202020204" pitchFamily="34" charset="0"/>
              </a:rPr>
              <a:t>Many patients reported using ENDS products containing cannabinoids including THC and CBD (CDC, 2019).</a:t>
            </a:r>
          </a:p>
          <a:p>
            <a:pPr marL="0" indent="0">
              <a:buNone/>
            </a:pPr>
            <a:endParaRPr lang="en-US" dirty="0"/>
          </a:p>
        </p:txBody>
      </p:sp>
      <p:pic>
        <p:nvPicPr>
          <p:cNvPr id="4" name="Picture 3">
            <a:extLst>
              <a:ext uri="{FF2B5EF4-FFF2-40B4-BE49-F238E27FC236}">
                <a16:creationId xmlns:a16="http://schemas.microsoft.com/office/drawing/2014/main" id="{1C428715-9972-834E-9D25-8D3E3906F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214260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8187-A6AC-E84A-8F3C-F8BE8811035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Reported Health Effects</a:t>
            </a:r>
          </a:p>
        </p:txBody>
      </p:sp>
      <p:sp>
        <p:nvSpPr>
          <p:cNvPr id="3" name="Content Placeholder 2">
            <a:extLst>
              <a:ext uri="{FF2B5EF4-FFF2-40B4-BE49-F238E27FC236}">
                <a16:creationId xmlns:a16="http://schemas.microsoft.com/office/drawing/2014/main" id="{340F50F4-58F7-B841-BB8F-1842EBDF4ADB}"/>
              </a:ext>
            </a:extLst>
          </p:cNvPr>
          <p:cNvSpPr>
            <a:spLocks noGrp="1"/>
          </p:cNvSpPr>
          <p:nvPr>
            <p:ph idx="1"/>
          </p:nvPr>
        </p:nvSpPr>
        <p:spPr>
          <a:xfrm>
            <a:off x="1949132" y="1920478"/>
            <a:ext cx="5245737" cy="3014996"/>
          </a:xfrm>
        </p:spPr>
        <p:txBody>
          <a:bodyPr>
            <a:normAutofit fontScale="92500" lnSpcReduction="10000"/>
          </a:bodyPr>
          <a:lstStyle/>
          <a:p>
            <a:r>
              <a:rPr lang="en-US" sz="2100" dirty="0">
                <a:latin typeface="Arial" panose="020B0604020202020204" pitchFamily="34" charset="0"/>
                <a:cs typeface="Arial" panose="020B0604020202020204" pitchFamily="34" charset="0"/>
              </a:rPr>
              <a:t>Cough</a:t>
            </a:r>
          </a:p>
          <a:p>
            <a:r>
              <a:rPr lang="en-US" sz="2100" dirty="0">
                <a:latin typeface="Arial" panose="020B0604020202020204" pitchFamily="34" charset="0"/>
                <a:cs typeface="Arial" panose="020B0604020202020204" pitchFamily="34" charset="0"/>
              </a:rPr>
              <a:t>Shortness of breath</a:t>
            </a:r>
          </a:p>
          <a:p>
            <a:r>
              <a:rPr lang="en-US" sz="2100" dirty="0">
                <a:latin typeface="Arial" panose="020B0604020202020204" pitchFamily="34" charset="0"/>
                <a:cs typeface="Arial" panose="020B0604020202020204" pitchFamily="34" charset="0"/>
              </a:rPr>
              <a:t>Chest pain</a:t>
            </a:r>
          </a:p>
          <a:p>
            <a:r>
              <a:rPr lang="en-US" sz="2100" dirty="0">
                <a:latin typeface="Arial" panose="020B0604020202020204" pitchFamily="34" charset="0"/>
                <a:cs typeface="Arial" panose="020B0604020202020204" pitchFamily="34" charset="0"/>
              </a:rPr>
              <a:t>Nausea</a:t>
            </a:r>
          </a:p>
          <a:p>
            <a:r>
              <a:rPr lang="en-US" sz="2100" dirty="0">
                <a:latin typeface="Arial" panose="020B0604020202020204" pitchFamily="34" charset="0"/>
                <a:cs typeface="Arial" panose="020B0604020202020204" pitchFamily="34" charset="0"/>
              </a:rPr>
              <a:t>Vomiting</a:t>
            </a:r>
          </a:p>
          <a:p>
            <a:r>
              <a:rPr lang="en-US" sz="2100" dirty="0">
                <a:latin typeface="Arial" panose="020B0604020202020204" pitchFamily="34" charset="0"/>
                <a:cs typeface="Arial" panose="020B0604020202020204" pitchFamily="34" charset="0"/>
              </a:rPr>
              <a:t>Diarrhea</a:t>
            </a:r>
          </a:p>
          <a:p>
            <a:r>
              <a:rPr lang="en-US" sz="2100" dirty="0">
                <a:latin typeface="Arial" panose="020B0604020202020204" pitchFamily="34" charset="0"/>
                <a:cs typeface="Arial" panose="020B0604020202020204" pitchFamily="34" charset="0"/>
              </a:rPr>
              <a:t>Fatigue</a:t>
            </a:r>
          </a:p>
          <a:p>
            <a:r>
              <a:rPr lang="en-US" sz="2100" dirty="0">
                <a:latin typeface="Arial" panose="020B0604020202020204" pitchFamily="34" charset="0"/>
                <a:cs typeface="Arial" panose="020B0604020202020204" pitchFamily="34" charset="0"/>
              </a:rPr>
              <a:t>Fever</a:t>
            </a:r>
          </a:p>
          <a:p>
            <a:r>
              <a:rPr lang="en-US" sz="2100" dirty="0">
                <a:latin typeface="Arial" panose="020B0604020202020204" pitchFamily="34" charset="0"/>
                <a:cs typeface="Arial" panose="020B0604020202020204" pitchFamily="34" charset="0"/>
              </a:rPr>
              <a:t>Weight loss</a:t>
            </a:r>
          </a:p>
        </p:txBody>
      </p:sp>
      <p:pic>
        <p:nvPicPr>
          <p:cNvPr id="5" name="Picture Placeholder 6" descr="MHTTC stacked color bars">
            <a:extLst>
              <a:ext uri="{FF2B5EF4-FFF2-40B4-BE49-F238E27FC236}">
                <a16:creationId xmlns:a16="http://schemas.microsoft.com/office/drawing/2014/main" id="{263098FE-99D7-7748-B783-483F82A80D8C}"/>
              </a:ext>
            </a:extLst>
          </p:cNvPr>
          <p:cNvPicPr>
            <a:picLocks noChangeAspect="1"/>
          </p:cNvPicPr>
          <p:nvPr/>
        </p:nvPicPr>
        <p:blipFill rotWithShape="1">
          <a:blip r:embed="rId3">
            <a:extLst>
              <a:ext uri="{28A0092B-C50C-407E-A947-70E740481C1C}">
                <a14:useLocalDpi xmlns:a14="http://schemas.microsoft.com/office/drawing/2010/main" val="0"/>
              </a:ext>
            </a:extLst>
          </a:blip>
          <a:srcRect l="398" t="19257" b="16316"/>
          <a:stretch/>
        </p:blipFill>
        <p:spPr>
          <a:xfrm>
            <a:off x="6609652" y="5837464"/>
            <a:ext cx="2534348" cy="1090857"/>
          </a:xfrm>
          <a:prstGeom prst="rect">
            <a:avLst/>
          </a:prstGeom>
        </p:spPr>
      </p:pic>
    </p:spTree>
    <p:extLst>
      <p:ext uri="{BB962C8B-B14F-4D97-AF65-F5344CB8AC3E}">
        <p14:creationId xmlns:p14="http://schemas.microsoft.com/office/powerpoint/2010/main" val="4066315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D631-8001-3549-B53F-C91A08CE8111}"/>
              </a:ext>
            </a:extLst>
          </p:cNvPr>
          <p:cNvSpPr>
            <a:spLocks noGrp="1"/>
          </p:cNvSpPr>
          <p:nvPr>
            <p:ph type="title"/>
          </p:nvPr>
        </p:nvSpPr>
        <p:spPr>
          <a:xfrm>
            <a:off x="1490472" y="2923033"/>
            <a:ext cx="6309360" cy="846200"/>
          </a:xfrm>
        </p:spPr>
        <p:txBody>
          <a:bodyPr>
            <a:normAutofit/>
          </a:bodyPr>
          <a:lstStyle/>
          <a:p>
            <a:pPr algn="ctr"/>
            <a:r>
              <a:rPr lang="en-US" sz="3300" dirty="0">
                <a:latin typeface="Arial" panose="020B0604020202020204" pitchFamily="34" charset="0"/>
                <a:cs typeface="Arial" panose="020B0604020202020204" pitchFamily="34" charset="0"/>
              </a:rPr>
              <a:t>Marijuana concentrates</a:t>
            </a:r>
          </a:p>
        </p:txBody>
      </p:sp>
      <p:pic>
        <p:nvPicPr>
          <p:cNvPr id="4" name="Picture Placeholder 6" descr="MHTTC stacked color bars">
            <a:extLst>
              <a:ext uri="{FF2B5EF4-FFF2-40B4-BE49-F238E27FC236}">
                <a16:creationId xmlns:a16="http://schemas.microsoft.com/office/drawing/2014/main" id="{8DD84F24-4EB5-C846-A3F9-4016334B08DC}"/>
              </a:ext>
            </a:extLst>
          </p:cNvPr>
          <p:cNvPicPr>
            <a:picLocks noChangeAspect="1"/>
          </p:cNvPicPr>
          <p:nvPr/>
        </p:nvPicPr>
        <p:blipFill rotWithShape="1">
          <a:blip r:embed="rId3">
            <a:extLst>
              <a:ext uri="{28A0092B-C50C-407E-A947-70E740481C1C}">
                <a14:useLocalDpi xmlns:a14="http://schemas.microsoft.com/office/drawing/2010/main" val="0"/>
              </a:ext>
            </a:extLst>
          </a:blip>
          <a:srcRect l="396" t="19095" r="795" b="21295"/>
          <a:stretch/>
        </p:blipFill>
        <p:spPr>
          <a:xfrm>
            <a:off x="6448642" y="5781697"/>
            <a:ext cx="2702379" cy="1076303"/>
          </a:xfrm>
          <a:prstGeom prst="rect">
            <a:avLst/>
          </a:prstGeom>
        </p:spPr>
      </p:pic>
    </p:spTree>
    <p:extLst>
      <p:ext uri="{BB962C8B-B14F-4D97-AF65-F5344CB8AC3E}">
        <p14:creationId xmlns:p14="http://schemas.microsoft.com/office/powerpoint/2010/main" val="302848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Marijuana Concentrates</a:t>
            </a:r>
          </a:p>
        </p:txBody>
      </p:sp>
      <p:sp>
        <p:nvSpPr>
          <p:cNvPr id="3" name="Content Placeholder 2"/>
          <p:cNvSpPr>
            <a:spLocks noGrp="1"/>
          </p:cNvSpPr>
          <p:nvPr>
            <p:ph idx="1"/>
          </p:nvPr>
        </p:nvSpPr>
        <p:spPr>
          <a:xfrm>
            <a:off x="1485900" y="2057400"/>
            <a:ext cx="6172200" cy="2951226"/>
          </a:xfrm>
        </p:spPr>
        <p:txBody>
          <a:bodyPr>
            <a:normAutofit fontScale="70000" lnSpcReduction="20000"/>
          </a:bodyPr>
          <a:lstStyle/>
          <a:p>
            <a:pPr marL="128588" indent="-128588">
              <a:buFont typeface="Arial" pitchFamily="34" charset="0"/>
              <a:buChar char="•"/>
            </a:pPr>
            <a:r>
              <a:rPr lang="en-US" dirty="0">
                <a:latin typeface="Arial" panose="020B0604020202020204" pitchFamily="34" charset="0"/>
                <a:cs typeface="Arial" panose="020B0604020202020204" pitchFamily="34" charset="0"/>
              </a:rPr>
              <a:t>Made by extracting THC from marijuana by using solvents such as butane, which are highly flammable.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Resulting product is a sticky, or wax-like mass that can look similar in consistency to honey, butter, or ear wax.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Some products may have more of a brittle-like consistency, and can be commonly referred to as ‘shatter.’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Final products can have potencies of 40 – 80% THC. Users may have a high that lasts up to 24 hours.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Concentrates are legal in states that have legalized marijuana and are sold in retail marijuana dispensaries.</a:t>
            </a:r>
          </a:p>
          <a:p>
            <a:endParaRPr lang="en-US" dirty="0"/>
          </a:p>
        </p:txBody>
      </p:sp>
      <p:pic>
        <p:nvPicPr>
          <p:cNvPr id="6" name="Picture 5">
            <a:extLst>
              <a:ext uri="{FF2B5EF4-FFF2-40B4-BE49-F238E27FC236}">
                <a16:creationId xmlns:a16="http://schemas.microsoft.com/office/drawing/2014/main" id="{4643AE2F-A21F-F949-8B83-BE9CA9A1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426922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22885" y="1320542"/>
            <a:ext cx="2260125" cy="1692912"/>
          </a:xfrm>
          <a:prstGeom prst="rect">
            <a:avLst/>
          </a:prstGeom>
        </p:spPr>
      </p:pic>
      <p:pic>
        <p:nvPicPr>
          <p:cNvPr id="5" name="Picture 4"/>
          <p:cNvPicPr>
            <a:picLocks noChangeAspect="1"/>
          </p:cNvPicPr>
          <p:nvPr/>
        </p:nvPicPr>
        <p:blipFill>
          <a:blip r:embed="rId4"/>
          <a:stretch>
            <a:fillRect/>
          </a:stretch>
        </p:blipFill>
        <p:spPr>
          <a:xfrm>
            <a:off x="4837746" y="3369553"/>
            <a:ext cx="2870646" cy="2161298"/>
          </a:xfrm>
          <a:prstGeom prst="rect">
            <a:avLst/>
          </a:prstGeom>
        </p:spPr>
      </p:pic>
      <p:pic>
        <p:nvPicPr>
          <p:cNvPr id="6" name="Picture 5"/>
          <p:cNvPicPr>
            <a:picLocks noChangeAspect="1"/>
          </p:cNvPicPr>
          <p:nvPr/>
        </p:nvPicPr>
        <p:blipFill>
          <a:blip r:embed="rId5"/>
          <a:stretch>
            <a:fillRect/>
          </a:stretch>
        </p:blipFill>
        <p:spPr>
          <a:xfrm>
            <a:off x="4786631" y="1267459"/>
            <a:ext cx="2998469" cy="1799081"/>
          </a:xfrm>
          <a:prstGeom prst="rect">
            <a:avLst/>
          </a:prstGeom>
        </p:spPr>
      </p:pic>
      <p:pic>
        <p:nvPicPr>
          <p:cNvPr id="4" name="Picture 3"/>
          <p:cNvPicPr>
            <a:picLocks noChangeAspect="1"/>
          </p:cNvPicPr>
          <p:nvPr/>
        </p:nvPicPr>
        <p:blipFill>
          <a:blip r:embed="rId6"/>
          <a:stretch>
            <a:fillRect/>
          </a:stretch>
        </p:blipFill>
        <p:spPr>
          <a:xfrm>
            <a:off x="1315239" y="3366821"/>
            <a:ext cx="2267771" cy="225769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9012" b="21363"/>
          <a:stretch/>
        </p:blipFill>
        <p:spPr>
          <a:xfrm>
            <a:off x="6975979" y="5992586"/>
            <a:ext cx="2168021" cy="861796"/>
          </a:xfrm>
          <a:prstGeom prst="rect">
            <a:avLst/>
          </a:prstGeom>
        </p:spPr>
      </p:pic>
    </p:spTree>
    <p:extLst>
      <p:ext uri="{BB962C8B-B14F-4D97-AF65-F5344CB8AC3E}">
        <p14:creationId xmlns:p14="http://schemas.microsoft.com/office/powerpoint/2010/main" val="31150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2F11-15E0-E647-8703-CB2E055E3C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Concentrates Are Used</a:t>
            </a:r>
          </a:p>
        </p:txBody>
      </p:sp>
      <p:sp>
        <p:nvSpPr>
          <p:cNvPr id="3" name="Content Placeholder 2">
            <a:extLst>
              <a:ext uri="{FF2B5EF4-FFF2-40B4-BE49-F238E27FC236}">
                <a16:creationId xmlns:a16="http://schemas.microsoft.com/office/drawing/2014/main" id="{024AFA28-D3E2-1344-AA69-5515A7BBC9AF}"/>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Concentrates can be used in various ways: (DEA, 2019)</a:t>
            </a:r>
          </a:p>
          <a:p>
            <a:r>
              <a:rPr lang="en-US" dirty="0">
                <a:latin typeface="Arial" panose="020B0604020202020204" pitchFamily="34" charset="0"/>
                <a:cs typeface="Arial" panose="020B0604020202020204" pitchFamily="34" charset="0"/>
              </a:rPr>
              <a:t>Consumed orally as infused in edible or drinkable products</a:t>
            </a:r>
          </a:p>
          <a:p>
            <a:r>
              <a:rPr lang="en-US" dirty="0">
                <a:latin typeface="Arial" panose="020B0604020202020204" pitchFamily="34" charset="0"/>
                <a:cs typeface="Arial" panose="020B0604020202020204" pitchFamily="34" charset="0"/>
              </a:rPr>
              <a:t>Used in a e-cigarette or vaping device</a:t>
            </a:r>
          </a:p>
          <a:p>
            <a:r>
              <a:rPr lang="en-US" dirty="0">
                <a:latin typeface="Arial" panose="020B0604020202020204" pitchFamily="34" charset="0"/>
                <a:cs typeface="Arial" panose="020B0604020202020204" pitchFamily="34" charset="0"/>
              </a:rPr>
              <a:t>Smoked using water or oil pipes, also known as oil rigs</a:t>
            </a:r>
          </a:p>
          <a:p>
            <a:r>
              <a:rPr lang="en-US" dirty="0">
                <a:latin typeface="Arial" panose="020B0604020202020204" pitchFamily="34" charset="0"/>
                <a:cs typeface="Arial" panose="020B0604020202020204" pitchFamily="34" charset="0"/>
              </a:rPr>
              <a:t>Using concentrates in a vaping device or pipe is often referred to as “dabbing”</a:t>
            </a:r>
          </a:p>
          <a:p>
            <a:endParaRPr lang="en-US" dirty="0"/>
          </a:p>
        </p:txBody>
      </p:sp>
      <p:pic>
        <p:nvPicPr>
          <p:cNvPr id="6" name="Picture 5">
            <a:extLst>
              <a:ext uri="{FF2B5EF4-FFF2-40B4-BE49-F238E27FC236}">
                <a16:creationId xmlns:a16="http://schemas.microsoft.com/office/drawing/2014/main" id="{1D7BB254-B858-6A40-9968-71132758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48365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Purpose </a:t>
            </a:r>
          </a:p>
        </p:txBody>
      </p:sp>
      <p:sp>
        <p:nvSpPr>
          <p:cNvPr id="3" name="Content Placeholder 2"/>
          <p:cNvSpPr>
            <a:spLocks noGrp="1"/>
          </p:cNvSpPr>
          <p:nvPr>
            <p:ph idx="1"/>
          </p:nvPr>
        </p:nvSpPr>
        <p:spPr>
          <a:xfrm>
            <a:off x="1275180" y="2055567"/>
            <a:ext cx="7011600" cy="3434750"/>
          </a:xfrm>
        </p:spPr>
        <p:txBody>
          <a:bodyPr/>
          <a:lstStyle/>
          <a:p>
            <a:pPr marL="0" indent="0">
              <a:buNone/>
            </a:pPr>
            <a:r>
              <a:rPr lang="en-US" sz="1800" dirty="0">
                <a:latin typeface="Arial" panose="020B0604020202020204" pitchFamily="34" charset="0"/>
                <a:cs typeface="Arial" panose="020B0604020202020204" pitchFamily="34" charset="0"/>
              </a:rPr>
              <a:t>Improve implementation and delivery of effective substance use and misuse prevention interventions</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Provide training and technical assistance services to the substance use and misuse prevention field </a:t>
            </a:r>
          </a:p>
          <a:p>
            <a:pPr lvl="1"/>
            <a:r>
              <a:rPr lang="en-US" sz="1500" dirty="0">
                <a:latin typeface="Arial" panose="020B0604020202020204" pitchFamily="34" charset="0"/>
                <a:cs typeface="Arial" panose="020B0604020202020204" pitchFamily="34" charset="0"/>
              </a:rPr>
              <a:t>Tailored to meet the needs of recipients and the prevention field</a:t>
            </a:r>
          </a:p>
          <a:p>
            <a:pPr lvl="1"/>
            <a:r>
              <a:rPr lang="en-US" sz="1500" dirty="0">
                <a:latin typeface="Arial" panose="020B0604020202020204" pitchFamily="34" charset="0"/>
                <a:cs typeface="Arial" panose="020B0604020202020204" pitchFamily="34" charset="0"/>
              </a:rPr>
              <a:t>Based in prevention science and use evidence-based and promising practices</a:t>
            </a:r>
          </a:p>
          <a:p>
            <a:pPr lvl="1"/>
            <a:r>
              <a:rPr lang="en-US" sz="1500" dirty="0">
                <a:latin typeface="Arial" panose="020B0604020202020204" pitchFamily="34" charset="0"/>
                <a:cs typeface="Arial" panose="020B0604020202020204" pitchFamily="34" charset="0"/>
              </a:rPr>
              <a:t>Leverage the expertise and resources available through the alliances formed within and across the HHS regions and the PTTC Network. </a:t>
            </a:r>
          </a:p>
          <a:p>
            <a:pPr marL="0" indent="0">
              <a:buNone/>
            </a:pPr>
            <a:endParaRPr lang="en-US" dirty="0"/>
          </a:p>
        </p:txBody>
      </p:sp>
      <p:pic>
        <p:nvPicPr>
          <p:cNvPr id="5" name="Picture 4" descr="Stacked color bars with 8 different colors" title="Stacked Color Bars"/>
          <p:cNvPicPr>
            <a:picLocks noChangeAspect="1"/>
          </p:cNvPicPr>
          <p:nvPr/>
        </p:nvPicPr>
        <p:blipFill rotWithShape="1">
          <a:blip r:embed="rId3" cstate="print">
            <a:extLst>
              <a:ext uri="{28A0092B-C50C-407E-A947-70E740481C1C}">
                <a14:useLocalDpi xmlns:a14="http://schemas.microsoft.com/office/drawing/2010/main" val="0"/>
              </a:ext>
            </a:extLst>
          </a:blip>
          <a:srcRect l="-33333" t="-1161" b="1161"/>
          <a:stretch/>
        </p:blipFill>
        <p:spPr>
          <a:xfrm>
            <a:off x="6656698" y="5858080"/>
            <a:ext cx="2487302" cy="1243651"/>
          </a:xfrm>
          <a:prstGeom prst="rect">
            <a:avLst/>
          </a:prstGeom>
          <a:noFill/>
          <a:ln>
            <a:noFill/>
          </a:ln>
        </p:spPr>
      </p:pic>
      <p:sp>
        <p:nvSpPr>
          <p:cNvPr id="6" name="Oval 5">
            <a:extLst>
              <a:ext uri="{FF2B5EF4-FFF2-40B4-BE49-F238E27FC236}">
                <a16:creationId xmlns:a16="http://schemas.microsoft.com/office/drawing/2014/main" id="{8AFE6C7A-2FB2-C746-BE7D-70CDD38F6BA6}"/>
              </a:ext>
            </a:extLst>
          </p:cNvPr>
          <p:cNvSpPr/>
          <p:nvPr/>
        </p:nvSpPr>
        <p:spPr>
          <a:xfrm>
            <a:off x="633438" y="3041111"/>
            <a:ext cx="559988"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Green circle with white circle and curved line to create a silhouette of a person" title="Green Person Icon">
            <a:extLst>
              <a:ext uri="{FF2B5EF4-FFF2-40B4-BE49-F238E27FC236}">
                <a16:creationId xmlns:a16="http://schemas.microsoft.com/office/drawing/2014/main" id="{FA850042-904A-BE44-8EC7-65E40AF22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93" y="3115841"/>
            <a:ext cx="397868" cy="376499"/>
          </a:xfrm>
          <a:prstGeom prst="rect">
            <a:avLst/>
          </a:prstGeom>
        </p:spPr>
      </p:pic>
      <p:sp>
        <p:nvSpPr>
          <p:cNvPr id="8" name="Oval 7">
            <a:extLst>
              <a:ext uri="{FF2B5EF4-FFF2-40B4-BE49-F238E27FC236}">
                <a16:creationId xmlns:a16="http://schemas.microsoft.com/office/drawing/2014/main" id="{B89E90A8-E57B-CB4C-B776-5C076F72C7B9}"/>
              </a:ext>
            </a:extLst>
          </p:cNvPr>
          <p:cNvSpPr/>
          <p:nvPr/>
        </p:nvSpPr>
        <p:spPr>
          <a:xfrm>
            <a:off x="628650" y="2052683"/>
            <a:ext cx="564776"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Green circle with two white overlapping ovals. Each oval contains a white dot." title="Green Atomic Icon">
            <a:extLst>
              <a:ext uri="{FF2B5EF4-FFF2-40B4-BE49-F238E27FC236}">
                <a16:creationId xmlns:a16="http://schemas.microsoft.com/office/drawing/2014/main" id="{3FABDC2C-E34B-D04E-9CE6-2D507588C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12" y="2170417"/>
            <a:ext cx="418690" cy="329307"/>
          </a:xfrm>
          <a:prstGeom prst="rect">
            <a:avLst/>
          </a:prstGeom>
        </p:spPr>
      </p:pic>
      <p:pic>
        <p:nvPicPr>
          <p:cNvPr id="4" name="Picture 3"/>
          <p:cNvPicPr>
            <a:picLocks noChangeAspect="1"/>
          </p:cNvPicPr>
          <p:nvPr/>
        </p:nvPicPr>
        <p:blipFill>
          <a:blip r:embed="rId6"/>
          <a:stretch>
            <a:fillRect/>
          </a:stretch>
        </p:blipFill>
        <p:spPr>
          <a:xfrm>
            <a:off x="628650" y="5806941"/>
            <a:ext cx="4815805" cy="715463"/>
          </a:xfrm>
          <a:prstGeom prst="rect">
            <a:avLst/>
          </a:prstGeom>
        </p:spPr>
      </p:pic>
    </p:spTree>
    <p:extLst>
      <p:ext uri="{BB962C8B-B14F-4D97-AF65-F5344CB8AC3E}">
        <p14:creationId xmlns:p14="http://schemas.microsoft.com/office/powerpoint/2010/main" val="312924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F3E9-1F9D-7A4D-89C0-53449CBAFD6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Hazards of Home Production of Concentrates</a:t>
            </a:r>
          </a:p>
        </p:txBody>
      </p:sp>
      <p:sp>
        <p:nvSpPr>
          <p:cNvPr id="3" name="Content Placeholder 2">
            <a:extLst>
              <a:ext uri="{FF2B5EF4-FFF2-40B4-BE49-F238E27FC236}">
                <a16:creationId xmlns:a16="http://schemas.microsoft.com/office/drawing/2014/main" id="{D31AAB38-1E59-B04A-AC05-65F3F4EDC22B}"/>
              </a:ext>
            </a:extLst>
          </p:cNvPr>
          <p:cNvSpPr>
            <a:spLocks noGrp="1"/>
          </p:cNvSpPr>
          <p:nvPr>
            <p:ph idx="1"/>
          </p:nvPr>
        </p:nvSpPr>
        <p:spPr>
          <a:xfrm>
            <a:off x="457200" y="2057401"/>
            <a:ext cx="8229600" cy="3362705"/>
          </a:xfrm>
        </p:spPr>
        <p:txBody>
          <a:bodyPr>
            <a:normAutofit fontScale="85000" lnSpcReduction="20000"/>
          </a:bodyPr>
          <a:lstStyle/>
          <a:p>
            <a:pPr>
              <a:lnSpc>
                <a:spcPct val="120000"/>
              </a:lnSpc>
            </a:pPr>
            <a:r>
              <a:rPr lang="en-US" sz="1950" dirty="0">
                <a:latin typeface="Arial" panose="020B0604020202020204" pitchFamily="34" charset="0"/>
                <a:cs typeface="Arial" panose="020B0604020202020204" pitchFamily="34" charset="0"/>
              </a:rPr>
              <a:t>Despite availability of concentrates in dispensaries, amateur production of concentrates persists, including in legalized states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concentrate production often takes place in settings such as garages, tool sheds, and vacant homes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Butane removed from the products can build up in these spaces and then be ignited by sparks or static electricity, causing explosions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home production of concentrates creates public safety hazards to the manufacturer and surrounding properties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endParaRPr lang="en-US" dirty="0"/>
          </a:p>
        </p:txBody>
      </p:sp>
      <p:pic>
        <p:nvPicPr>
          <p:cNvPr id="7" name="Picture 6">
            <a:extLst>
              <a:ext uri="{FF2B5EF4-FFF2-40B4-BE49-F238E27FC236}">
                <a16:creationId xmlns:a16="http://schemas.microsoft.com/office/drawing/2014/main" id="{76C52042-9571-CF4B-963A-599D0348B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331905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AC6F-9E4A-BC44-B0BE-9053D0DA20A5}"/>
              </a:ext>
            </a:extLst>
          </p:cNvPr>
          <p:cNvSpPr>
            <a:spLocks noGrp="1"/>
          </p:cNvSpPr>
          <p:nvPr>
            <p:ph type="title"/>
          </p:nvPr>
        </p:nvSpPr>
        <p:spPr>
          <a:xfrm>
            <a:off x="1188657" y="2571370"/>
            <a:ext cx="7772400" cy="1021556"/>
          </a:xfrm>
        </p:spPr>
        <p:txBody>
          <a:bodyPr/>
          <a:lstStyle/>
          <a:p>
            <a:r>
              <a:rPr lang="en-US" dirty="0">
                <a:latin typeface="Arial" panose="020B0604020202020204" pitchFamily="34" charset="0"/>
                <a:cs typeface="Arial" panose="020B0604020202020204" pitchFamily="34" charset="0"/>
              </a:rPr>
              <a:t>oral consumption: edibles &amp; tinctures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082" y="5378252"/>
            <a:ext cx="2784919" cy="1856612"/>
          </a:xfrm>
          <a:prstGeom prst="rect">
            <a:avLst/>
          </a:prstGeom>
        </p:spPr>
      </p:pic>
    </p:spTree>
    <p:extLst>
      <p:ext uri="{BB962C8B-B14F-4D97-AF65-F5344CB8AC3E}">
        <p14:creationId xmlns:p14="http://schemas.microsoft.com/office/powerpoint/2010/main" val="71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4678-57D3-B94A-959E-A4B35DE9C88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Marijuana Edibles</a:t>
            </a:r>
          </a:p>
        </p:txBody>
      </p:sp>
      <p:sp>
        <p:nvSpPr>
          <p:cNvPr id="3" name="Content Placeholder 2">
            <a:extLst>
              <a:ext uri="{FF2B5EF4-FFF2-40B4-BE49-F238E27FC236}">
                <a16:creationId xmlns:a16="http://schemas.microsoft.com/office/drawing/2014/main" id="{DC26D4EE-F77F-084B-9674-3559D1DF5486}"/>
              </a:ext>
            </a:extLst>
          </p:cNvPr>
          <p:cNvSpPr>
            <a:spLocks noGrp="1"/>
          </p:cNvSpPr>
          <p:nvPr>
            <p:ph idx="1"/>
          </p:nvPr>
        </p:nvSpPr>
        <p:spPr>
          <a:xfrm>
            <a:off x="457200" y="2057401"/>
            <a:ext cx="8229600" cy="2841497"/>
          </a:xfrm>
        </p:spPr>
        <p:txBody>
          <a:bodyPr>
            <a:normAutofit fontScale="92500" lnSpcReduction="10000"/>
          </a:bodyPr>
          <a:lstStyle/>
          <a:p>
            <a:r>
              <a:rPr lang="en-US" dirty="0">
                <a:latin typeface="Arial" panose="020B0604020202020204" pitchFamily="34" charset="0"/>
                <a:cs typeface="Arial" panose="020B0604020202020204" pitchFamily="34" charset="0"/>
              </a:rPr>
              <a:t>Due to it’s fat-soluble properties, THC can be infused into many kinds of edible products. (</a:t>
            </a:r>
            <a:r>
              <a:rPr lang="en-US" dirty="0"/>
              <a:t>Priyamvada Sharma, PhD, et al. 2012</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Edible products can include candies, baked goods like cookies and brownies, and drinkable products.</a:t>
            </a:r>
          </a:p>
          <a:p>
            <a:r>
              <a:rPr lang="en-US" dirty="0">
                <a:latin typeface="Arial" panose="020B0604020202020204" pitchFamily="34" charset="0"/>
                <a:cs typeface="Arial" panose="020B0604020202020204" pitchFamily="34" charset="0"/>
              </a:rPr>
              <a:t>THC can also be infused in butter and cooking oils allowing it to be incorporated into many other types of dishes such as pasta, proteins, and more.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62" y="5197384"/>
            <a:ext cx="3161538" cy="2107692"/>
          </a:xfrm>
          <a:prstGeom prst="rect">
            <a:avLst/>
          </a:prstGeom>
        </p:spPr>
      </p:pic>
    </p:spTree>
    <p:extLst>
      <p:ext uri="{BB962C8B-B14F-4D97-AF65-F5344CB8AC3E}">
        <p14:creationId xmlns:p14="http://schemas.microsoft.com/office/powerpoint/2010/main" val="199478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BA6-43A7-9E4F-BCEA-46218C51C5A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Delayed Effects of Marijuana Edibles</a:t>
            </a:r>
          </a:p>
        </p:txBody>
      </p:sp>
      <p:sp>
        <p:nvSpPr>
          <p:cNvPr id="3" name="Content Placeholder 2">
            <a:extLst>
              <a:ext uri="{FF2B5EF4-FFF2-40B4-BE49-F238E27FC236}">
                <a16:creationId xmlns:a16="http://schemas.microsoft.com/office/drawing/2014/main" id="{532C4E8F-72EF-F243-8BD0-8CFF38E12710}"/>
              </a:ext>
            </a:extLst>
          </p:cNvPr>
          <p:cNvSpPr>
            <a:spLocks noGrp="1"/>
          </p:cNvSpPr>
          <p:nvPr>
            <p:ph idx="1"/>
          </p:nvPr>
        </p:nvSpPr>
        <p:spPr>
          <a:xfrm>
            <a:off x="1300655" y="2057401"/>
            <a:ext cx="6455979" cy="2978657"/>
          </a:xfrm>
        </p:spPr>
        <p:txBody>
          <a:bodyPr>
            <a:normAutofit fontScale="85000" lnSpcReduction="10000"/>
          </a:bodyPr>
          <a:lstStyle/>
          <a:p>
            <a:r>
              <a:rPr lang="en-US" dirty="0">
                <a:latin typeface="Arial" panose="020B0604020202020204" pitchFamily="34" charset="0"/>
                <a:cs typeface="Arial" panose="020B0604020202020204" pitchFamily="34" charset="0"/>
              </a:rPr>
              <a:t>THC hits the bloodstream differently when marijuana is being consumed as an edible vs smoked or vaporized forms (NIH, 2019).</a:t>
            </a:r>
          </a:p>
          <a:p>
            <a:r>
              <a:rPr lang="en-US" dirty="0">
                <a:latin typeface="Arial" panose="020B0604020202020204" pitchFamily="34" charset="0"/>
                <a:cs typeface="Arial" panose="020B0604020202020204" pitchFamily="34" charset="0"/>
              </a:rPr>
              <a:t>Because edibles are processed through the stomach and liver, the onset of psychoactive effects can be anywhere from 1 to 3 hours after consumption (NIH, 2019).</a:t>
            </a:r>
          </a:p>
          <a:p>
            <a:r>
              <a:rPr lang="en-US" dirty="0">
                <a:latin typeface="Arial" panose="020B0604020202020204" pitchFamily="34" charset="0"/>
                <a:cs typeface="Arial" panose="020B0604020202020204" pitchFamily="34" charset="0"/>
              </a:rPr>
              <a:t>This poses additional risks for impaired driving, particularly amongst youth and new adult users of marijuana who are unaware of the delayed onset. </a:t>
            </a:r>
          </a:p>
          <a:p>
            <a:pPr marL="0" indent="0">
              <a:buNone/>
            </a:pPr>
            <a:endParaRPr lang="en-US" dirty="0"/>
          </a:p>
        </p:txBody>
      </p:sp>
      <p:pic>
        <p:nvPicPr>
          <p:cNvPr id="5" name="Picture 4">
            <a:extLst>
              <a:ext uri="{FF2B5EF4-FFF2-40B4-BE49-F238E27FC236}">
                <a16:creationId xmlns:a16="http://schemas.microsoft.com/office/drawing/2014/main" id="{C7BE7091-7A5C-4F48-BE09-E9D0D7D8A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385210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5875" y="936536"/>
            <a:ext cx="6572250" cy="630493"/>
          </a:xfrm>
        </p:spPr>
        <p:txBody>
          <a:bodyPr>
            <a:noAutofit/>
          </a:bodyPr>
          <a:lstStyle/>
          <a:p>
            <a:r>
              <a:rPr lang="en-US" dirty="0">
                <a:latin typeface="Arial" panose="020B0604020202020204" pitchFamily="34" charset="0"/>
                <a:cs typeface="Arial" panose="020B0604020202020204" pitchFamily="34" charset="0"/>
              </a:rPr>
              <a:t>Marijuana Edibles</a:t>
            </a:r>
          </a:p>
        </p:txBody>
      </p:sp>
      <p:pic>
        <p:nvPicPr>
          <p:cNvPr id="11" name="Picture 10" descr="A bowl of food&#10;&#10;Description automatically generated">
            <a:extLst>
              <a:ext uri="{FF2B5EF4-FFF2-40B4-BE49-F238E27FC236}">
                <a16:creationId xmlns:a16="http://schemas.microsoft.com/office/drawing/2014/main" id="{E3A56C7F-769E-664F-B992-293F4C15E624}"/>
              </a:ext>
            </a:extLst>
          </p:cNvPr>
          <p:cNvPicPr>
            <a:picLocks noChangeAspect="1"/>
          </p:cNvPicPr>
          <p:nvPr/>
        </p:nvPicPr>
        <p:blipFill>
          <a:blip r:embed="rId3"/>
          <a:stretch>
            <a:fillRect/>
          </a:stretch>
        </p:blipFill>
        <p:spPr>
          <a:xfrm>
            <a:off x="1383917" y="1782489"/>
            <a:ext cx="2762415" cy="1841610"/>
          </a:xfrm>
          <a:prstGeom prst="rect">
            <a:avLst/>
          </a:prstGeom>
        </p:spPr>
      </p:pic>
      <p:pic>
        <p:nvPicPr>
          <p:cNvPr id="17" name="Picture 16">
            <a:extLst>
              <a:ext uri="{FF2B5EF4-FFF2-40B4-BE49-F238E27FC236}">
                <a16:creationId xmlns:a16="http://schemas.microsoft.com/office/drawing/2014/main" id="{F163139A-6FE7-5943-9D05-5FEB16FD1F95}"/>
              </a:ext>
            </a:extLst>
          </p:cNvPr>
          <p:cNvPicPr>
            <a:picLocks noChangeAspect="1"/>
          </p:cNvPicPr>
          <p:nvPr/>
        </p:nvPicPr>
        <p:blipFill>
          <a:blip r:embed="rId4"/>
          <a:stretch>
            <a:fillRect/>
          </a:stretch>
        </p:blipFill>
        <p:spPr>
          <a:xfrm>
            <a:off x="1383918" y="3879140"/>
            <a:ext cx="2798131" cy="1865420"/>
          </a:xfrm>
          <a:prstGeom prst="rect">
            <a:avLst/>
          </a:prstGeom>
        </p:spPr>
      </p:pic>
      <p:pic>
        <p:nvPicPr>
          <p:cNvPr id="21" name="Picture 20" descr="A bunch of food sitting on a wooden table&#10;&#10;Description automatically generated">
            <a:extLst>
              <a:ext uri="{FF2B5EF4-FFF2-40B4-BE49-F238E27FC236}">
                <a16:creationId xmlns:a16="http://schemas.microsoft.com/office/drawing/2014/main" id="{7363A5FE-70D8-2B4F-8E0B-206F2527DBD9}"/>
              </a:ext>
            </a:extLst>
          </p:cNvPr>
          <p:cNvPicPr>
            <a:picLocks noChangeAspect="1"/>
          </p:cNvPicPr>
          <p:nvPr/>
        </p:nvPicPr>
        <p:blipFill>
          <a:blip r:embed="rId5"/>
          <a:stretch>
            <a:fillRect/>
          </a:stretch>
        </p:blipFill>
        <p:spPr>
          <a:xfrm>
            <a:off x="4713683" y="3879140"/>
            <a:ext cx="3054629" cy="1865422"/>
          </a:xfrm>
          <a:prstGeom prst="rect">
            <a:avLst/>
          </a:prstGeom>
        </p:spPr>
      </p:pic>
      <p:pic>
        <p:nvPicPr>
          <p:cNvPr id="7" name="Picture 6" descr="A picture containing food, ground, table, sitting&#10;&#10;Description automatically generated">
            <a:extLst>
              <a:ext uri="{FF2B5EF4-FFF2-40B4-BE49-F238E27FC236}">
                <a16:creationId xmlns:a16="http://schemas.microsoft.com/office/drawing/2014/main" id="{C52FCFBA-A8A8-8146-9CDB-E08D4301652D}"/>
              </a:ext>
            </a:extLst>
          </p:cNvPr>
          <p:cNvPicPr>
            <a:picLocks noChangeAspect="1"/>
          </p:cNvPicPr>
          <p:nvPr/>
        </p:nvPicPr>
        <p:blipFill>
          <a:blip r:embed="rId6"/>
          <a:stretch>
            <a:fillRect/>
          </a:stretch>
        </p:blipFill>
        <p:spPr>
          <a:xfrm>
            <a:off x="4901137" y="1782489"/>
            <a:ext cx="2679719" cy="1788854"/>
          </a:xfrm>
          <a:prstGeom prst="rect">
            <a:avLst/>
          </a:prstGeom>
        </p:spPr>
      </p:pic>
    </p:spTree>
    <p:extLst>
      <p:ext uri="{BB962C8B-B14F-4D97-AF65-F5344CB8AC3E}">
        <p14:creationId xmlns:p14="http://schemas.microsoft.com/office/powerpoint/2010/main" val="641590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500" y="3808512"/>
            <a:ext cx="2488178" cy="19407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877" y="1756263"/>
            <a:ext cx="1616925" cy="1616925"/>
          </a:xfrm>
          <a:prstGeom prst="rect">
            <a:avLst/>
          </a:prstGeom>
        </p:spPr>
      </p:pic>
      <p:sp>
        <p:nvSpPr>
          <p:cNvPr id="3" name="Title 2"/>
          <p:cNvSpPr>
            <a:spLocks noGrp="1"/>
          </p:cNvSpPr>
          <p:nvPr>
            <p:ph type="title"/>
          </p:nvPr>
        </p:nvSpPr>
        <p:spPr>
          <a:xfrm>
            <a:off x="1143000" y="1020353"/>
            <a:ext cx="6858000" cy="742950"/>
          </a:xfrm>
        </p:spPr>
        <p:txBody>
          <a:bodyPr>
            <a:normAutofit fontScale="90000"/>
          </a:bodyPr>
          <a:lstStyle/>
          <a:p>
            <a:r>
              <a:rPr lang="en-US" dirty="0">
                <a:latin typeface="Arial" panose="020B0604020202020204" pitchFamily="34" charset="0"/>
                <a:cs typeface="Arial" panose="020B0604020202020204" pitchFamily="34" charset="0"/>
              </a:rPr>
              <a:t>Many Edible Products Will Appeal to Youth</a:t>
            </a:r>
          </a:p>
        </p:txBody>
      </p:sp>
      <p:pic>
        <p:nvPicPr>
          <p:cNvPr id="10" name="Picture 9">
            <a:extLst>
              <a:ext uri="{FF2B5EF4-FFF2-40B4-BE49-F238E27FC236}">
                <a16:creationId xmlns:a16="http://schemas.microsoft.com/office/drawing/2014/main" id="{CE6FDCF4-4251-2C43-92BD-A066B8084EE2}"/>
              </a:ext>
            </a:extLst>
          </p:cNvPr>
          <p:cNvPicPr>
            <a:picLocks noChangeAspect="1"/>
          </p:cNvPicPr>
          <p:nvPr/>
        </p:nvPicPr>
        <p:blipFill>
          <a:blip r:embed="rId5"/>
          <a:stretch>
            <a:fillRect/>
          </a:stretch>
        </p:blipFill>
        <p:spPr>
          <a:xfrm>
            <a:off x="5202936" y="1884778"/>
            <a:ext cx="2438108" cy="1658242"/>
          </a:xfrm>
          <a:prstGeom prst="rect">
            <a:avLst/>
          </a:prstGeom>
        </p:spPr>
      </p:pic>
      <p:pic>
        <p:nvPicPr>
          <p:cNvPr id="8" name="Picture 7" descr="A piece of cake&#10;&#10;Description automatically generated">
            <a:extLst>
              <a:ext uri="{FF2B5EF4-FFF2-40B4-BE49-F238E27FC236}">
                <a16:creationId xmlns:a16="http://schemas.microsoft.com/office/drawing/2014/main" id="{EC9CC160-F94F-364D-B645-3D5F3B8688A0}"/>
              </a:ext>
            </a:extLst>
          </p:cNvPr>
          <p:cNvPicPr>
            <a:picLocks noChangeAspect="1"/>
          </p:cNvPicPr>
          <p:nvPr/>
        </p:nvPicPr>
        <p:blipFill>
          <a:blip r:embed="rId6"/>
          <a:stretch>
            <a:fillRect/>
          </a:stretch>
        </p:blipFill>
        <p:spPr>
          <a:xfrm>
            <a:off x="4878697" y="3785397"/>
            <a:ext cx="3086585" cy="2052250"/>
          </a:xfrm>
          <a:prstGeom prst="rect">
            <a:avLst/>
          </a:prstGeom>
        </p:spPr>
      </p:pic>
    </p:spTree>
    <p:extLst>
      <p:ext uri="{BB962C8B-B14F-4D97-AF65-F5344CB8AC3E}">
        <p14:creationId xmlns:p14="http://schemas.microsoft.com/office/powerpoint/2010/main" val="151837052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086EB-7B77-2645-B2A7-9E5EB9F51CB8}"/>
              </a:ext>
            </a:extLst>
          </p:cNvPr>
          <p:cNvPicPr>
            <a:picLocks noChangeAspect="1"/>
          </p:cNvPicPr>
          <p:nvPr/>
        </p:nvPicPr>
        <p:blipFill>
          <a:blip r:embed="rId3"/>
          <a:stretch>
            <a:fillRect/>
          </a:stretch>
        </p:blipFill>
        <p:spPr>
          <a:xfrm>
            <a:off x="2133600" y="1804988"/>
            <a:ext cx="4876800" cy="3248025"/>
          </a:xfrm>
          <a:prstGeom prst="rect">
            <a:avLst/>
          </a:prstGeom>
        </p:spPr>
      </p:pic>
      <p:sp>
        <p:nvSpPr>
          <p:cNvPr id="3" name="TextBox 2">
            <a:extLst>
              <a:ext uri="{FF2B5EF4-FFF2-40B4-BE49-F238E27FC236}">
                <a16:creationId xmlns:a16="http://schemas.microsoft.com/office/drawing/2014/main" id="{4B5D8569-3F3A-234E-8367-536ECFDAB073}"/>
              </a:ext>
            </a:extLst>
          </p:cNvPr>
          <p:cNvSpPr txBox="1"/>
          <p:nvPr/>
        </p:nvSpPr>
        <p:spPr>
          <a:xfrm>
            <a:off x="2106168" y="5053012"/>
            <a:ext cx="4687824" cy="300082"/>
          </a:xfrm>
          <a:prstGeom prst="rect">
            <a:avLst/>
          </a:prstGeom>
          <a:noFill/>
        </p:spPr>
        <p:txBody>
          <a:bodyPr wrap="square" rtlCol="0">
            <a:spAutoFit/>
          </a:bodyPr>
          <a:lstStyle/>
          <a:p>
            <a:r>
              <a:rPr lang="en-US" sz="450" i="1" dirty="0"/>
              <a:t> </a:t>
            </a:r>
            <a:r>
              <a:rPr lang="en-US" sz="1350" i="1" dirty="0"/>
              <a:t>(Shop window with cannabis products. Photo by </a:t>
            </a:r>
            <a:r>
              <a:rPr lang="en-US" sz="1350" i="1" dirty="0" err="1"/>
              <a:t>nickolette</a:t>
            </a:r>
            <a:r>
              <a:rPr lang="en-US" sz="1350" i="1" dirty="0"/>
              <a:t>)</a:t>
            </a:r>
            <a:endParaRPr lang="en-US" sz="1350" dirty="0"/>
          </a:p>
        </p:txBody>
      </p:sp>
      <p:pic>
        <p:nvPicPr>
          <p:cNvPr id="4" name="Picture 3">
            <a:extLst>
              <a:ext uri="{FF2B5EF4-FFF2-40B4-BE49-F238E27FC236}">
                <a16:creationId xmlns:a16="http://schemas.microsoft.com/office/drawing/2014/main" id="{836F8E3C-B185-1041-9319-D4DD9312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82163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mmy bears reut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212" y="1462096"/>
            <a:ext cx="5611575" cy="3703640"/>
          </a:xfrm>
          <a:prstGeom prst="rect">
            <a:avLst/>
          </a:prstGeom>
        </p:spPr>
      </p:pic>
      <p:pic>
        <p:nvPicPr>
          <p:cNvPr id="4" name="Picture 3">
            <a:extLst>
              <a:ext uri="{FF2B5EF4-FFF2-40B4-BE49-F238E27FC236}">
                <a16:creationId xmlns:a16="http://schemas.microsoft.com/office/drawing/2014/main" id="{FF671DAF-EADE-354C-9CB5-22AEF3B30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56197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rcRect t="5882" b="5882"/>
          <a:stretch>
            <a:fillRect/>
          </a:stretch>
        </p:blipFill>
        <p:spPr>
          <a:xfrm>
            <a:off x="1140277" y="1158252"/>
            <a:ext cx="6520543" cy="3835614"/>
          </a:xfrm>
          <a:prstGeom prst="rect">
            <a:avLst/>
          </a:prstGeom>
        </p:spPr>
      </p:pic>
      <p:sp>
        <p:nvSpPr>
          <p:cNvPr id="2" name="Title 1"/>
          <p:cNvSpPr>
            <a:spLocks noGrp="1"/>
          </p:cNvSpPr>
          <p:nvPr>
            <p:ph type="title"/>
          </p:nvPr>
        </p:nvSpPr>
        <p:spPr>
          <a:xfrm>
            <a:off x="1200921" y="357346"/>
            <a:ext cx="6520543" cy="594122"/>
          </a:xfrm>
        </p:spPr>
        <p:txBody>
          <a:bodyPr>
            <a:normAutofit/>
          </a:bodyPr>
          <a:lstStyle/>
          <a:p>
            <a:pPr algn="ctr"/>
            <a:r>
              <a:rPr lang="en-US" sz="2700" b="1" dirty="0">
                <a:latin typeface="Arial" panose="020B0604020202020204" pitchFamily="34" charset="0"/>
                <a:cs typeface="Arial" panose="020B0604020202020204" pitchFamily="34" charset="0"/>
              </a:rPr>
              <a:t>Study: Edible pot sickens more kids</a:t>
            </a:r>
          </a:p>
        </p:txBody>
      </p:sp>
      <p:sp>
        <p:nvSpPr>
          <p:cNvPr id="3" name="TextBox 2">
            <a:extLst>
              <a:ext uri="{FF2B5EF4-FFF2-40B4-BE49-F238E27FC236}">
                <a16:creationId xmlns:a16="http://schemas.microsoft.com/office/drawing/2014/main" id="{FBCA9037-EA76-0E49-9438-0482B214FDD6}"/>
              </a:ext>
            </a:extLst>
          </p:cNvPr>
          <p:cNvSpPr txBox="1"/>
          <p:nvPr/>
        </p:nvSpPr>
        <p:spPr>
          <a:xfrm>
            <a:off x="298276" y="5200650"/>
            <a:ext cx="8204547" cy="1477328"/>
          </a:xfrm>
          <a:prstGeom prst="rect">
            <a:avLst/>
          </a:prstGeom>
          <a:noFill/>
        </p:spPr>
        <p:txBody>
          <a:bodyPr wrap="square" rtlCol="0">
            <a:spAutoFit/>
          </a:bodyPr>
          <a:lstStyle/>
          <a:p>
            <a:r>
              <a:rPr lang="en-US" dirty="0"/>
              <a:t> “The mean rate of marijuana-related visits to the children's hospital increased from 1.2 per 100 000 population 2 years prior to legalization to 2.3 per 100,000 population 2 years after legalization (</a:t>
            </a:r>
            <a:r>
              <a:rPr lang="en-US" i="1" dirty="0"/>
              <a:t>P </a:t>
            </a:r>
            <a:r>
              <a:rPr lang="en-US" dirty="0"/>
              <a:t>= .02). Known marijuana products involved in the exposure included 30 infused edibles (48%).”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JAMA Pediatrics, 2016</a:t>
            </a:r>
            <a:r>
              <a:rPr lang="en-US" dirty="0">
                <a:latin typeface="Arial" panose="020B0604020202020204" pitchFamily="34" charset="0"/>
                <a:cs typeface="Arial" panose="020B0604020202020204" pitchFamily="34" charset="0"/>
              </a:rPr>
              <a:t>)</a:t>
            </a:r>
            <a:endParaRPr lang="en-US" dirty="0"/>
          </a:p>
          <a:p>
            <a:endParaRPr lang="en-US" dirty="0"/>
          </a:p>
        </p:txBody>
      </p:sp>
    </p:spTree>
    <p:extLst>
      <p:ext uri="{BB962C8B-B14F-4D97-AF65-F5344CB8AC3E}">
        <p14:creationId xmlns:p14="http://schemas.microsoft.com/office/powerpoint/2010/main" val="386861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Tinctures</a:t>
            </a:r>
          </a:p>
        </p:txBody>
      </p:sp>
      <p:sp>
        <p:nvSpPr>
          <p:cNvPr id="3" name="Content Placeholder 2"/>
          <p:cNvSpPr>
            <a:spLocks noGrp="1"/>
          </p:cNvSpPr>
          <p:nvPr>
            <p:ph idx="1"/>
          </p:nvPr>
        </p:nvSpPr>
        <p:spPr>
          <a:xfrm>
            <a:off x="4674475" y="1850327"/>
            <a:ext cx="4012325" cy="3394472"/>
          </a:xfrm>
        </p:spPr>
        <p:txBody>
          <a:bodyPr>
            <a:normAutofit/>
          </a:bodyPr>
          <a:lstStyle/>
          <a:p>
            <a:r>
              <a:rPr lang="en-US" sz="2100" dirty="0">
                <a:latin typeface="Arial" panose="020B0604020202020204" pitchFamily="34" charset="0"/>
                <a:cs typeface="Arial" panose="020B0604020202020204" pitchFamily="34" charset="0"/>
              </a:rPr>
              <a:t>Alcohol-based cannabis extracts.</a:t>
            </a:r>
          </a:p>
          <a:p>
            <a:r>
              <a:rPr lang="en-US" sz="2100" dirty="0">
                <a:latin typeface="Arial" panose="020B0604020202020204" pitchFamily="34" charset="0"/>
                <a:cs typeface="Arial" panose="020B0604020202020204" pitchFamily="34" charset="0"/>
              </a:rPr>
              <a:t>Products are manufactured with varying THC potencies</a:t>
            </a:r>
          </a:p>
          <a:p>
            <a:r>
              <a:rPr lang="en-US" sz="2100" dirty="0">
                <a:latin typeface="Arial" panose="020B0604020202020204" pitchFamily="34" charset="0"/>
                <a:cs typeface="Arial" panose="020B0604020202020204" pitchFamily="34" charset="0"/>
              </a:rPr>
              <a:t>Used by dropping under the tongue.</a:t>
            </a:r>
          </a:p>
          <a:p>
            <a:r>
              <a:rPr lang="en-US" sz="2100" dirty="0">
                <a:latin typeface="Arial" panose="020B0604020202020204" pitchFamily="34" charset="0"/>
                <a:cs typeface="Arial" panose="020B0604020202020204" pitchFamily="34" charset="0"/>
              </a:rPr>
              <a:t>Also used by adding to food or beverages</a:t>
            </a:r>
          </a:p>
        </p:txBody>
      </p:sp>
      <p:sp>
        <p:nvSpPr>
          <p:cNvPr id="4" name="object 14"/>
          <p:cNvSpPr/>
          <p:nvPr/>
        </p:nvSpPr>
        <p:spPr>
          <a:xfrm>
            <a:off x="1851535" y="1925053"/>
            <a:ext cx="1550033" cy="2726957"/>
          </a:xfrm>
          <a:prstGeom prst="rect">
            <a:avLst/>
          </a:prstGeom>
          <a:blipFill>
            <a:blip r:embed="rId3" cstate="print"/>
            <a:stretch>
              <a:fillRect/>
            </a:stretch>
          </a:blipFill>
        </p:spPr>
        <p:txBody>
          <a:bodyPr wrap="square" lIns="0" tIns="0" rIns="0" bIns="0" rtlCol="0"/>
          <a:lstStyle/>
          <a:p>
            <a:endParaRPr sz="1350"/>
          </a:p>
        </p:txBody>
      </p:sp>
      <p:pic>
        <p:nvPicPr>
          <p:cNvPr id="7" name="Picture 6">
            <a:extLst>
              <a:ext uri="{FF2B5EF4-FFF2-40B4-BE49-F238E27FC236}">
                <a16:creationId xmlns:a16="http://schemas.microsoft.com/office/drawing/2014/main" id="{92787BEE-798F-3440-B753-53B69F56B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83093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87595-A01B-1D40-91B2-18E4B4E37F5A}"/>
              </a:ext>
            </a:extLst>
          </p:cNvPr>
          <p:cNvPicPr>
            <a:picLocks noChangeAspect="1"/>
          </p:cNvPicPr>
          <p:nvPr/>
        </p:nvPicPr>
        <p:blipFill>
          <a:blip r:embed="rId3"/>
          <a:stretch>
            <a:fillRect/>
          </a:stretch>
        </p:blipFill>
        <p:spPr>
          <a:xfrm>
            <a:off x="236028" y="426721"/>
            <a:ext cx="8655547" cy="6052456"/>
          </a:xfrm>
          <a:prstGeom prst="rect">
            <a:avLst/>
          </a:prstGeom>
        </p:spPr>
      </p:pic>
    </p:spTree>
    <p:extLst>
      <p:ext uri="{BB962C8B-B14F-4D97-AF65-F5344CB8AC3E}">
        <p14:creationId xmlns:p14="http://schemas.microsoft.com/office/powerpoint/2010/main" val="2987047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Topical applications</a:t>
            </a:r>
          </a:p>
        </p:txBody>
      </p:sp>
      <p:sp>
        <p:nvSpPr>
          <p:cNvPr id="3" name="Content Placeholder 2"/>
          <p:cNvSpPr>
            <a:spLocks noGrp="1"/>
          </p:cNvSpPr>
          <p:nvPr>
            <p:ph idx="1"/>
          </p:nvPr>
        </p:nvSpPr>
        <p:spPr>
          <a:xfrm>
            <a:off x="4069080" y="1920478"/>
            <a:ext cx="4242816" cy="3821168"/>
          </a:xfrm>
        </p:spPr>
        <p:txBody>
          <a:bodyPr>
            <a:normAutofit lnSpcReduction="10000"/>
          </a:bodyPr>
          <a:lstStyle/>
          <a:p>
            <a:r>
              <a:rPr lang="en-US" sz="1800" dirty="0">
                <a:latin typeface="Arial" panose="020B0604020202020204" pitchFamily="34" charset="0"/>
                <a:cs typeface="Arial" panose="020B0604020202020204" pitchFamily="34" charset="0"/>
              </a:rPr>
              <a:t>Lotions, salves, oils, or sprays infused with cannabinoids, including THC and CBD.</a:t>
            </a:r>
          </a:p>
          <a:p>
            <a:r>
              <a:rPr lang="en-US" sz="1800" dirty="0">
                <a:latin typeface="Arial" panose="020B0604020202020204" pitchFamily="34" charset="0"/>
                <a:cs typeface="Arial" panose="020B0604020202020204" pitchFamily="34" charset="0"/>
              </a:rPr>
              <a:t>Can also be manufactured in the form of transdermal patches.</a:t>
            </a:r>
          </a:p>
          <a:p>
            <a:r>
              <a:rPr lang="en-US" sz="1800" dirty="0">
                <a:latin typeface="Arial" panose="020B0604020202020204" pitchFamily="34" charset="0"/>
                <a:cs typeface="Arial" panose="020B0604020202020204" pitchFamily="34" charset="0"/>
              </a:rPr>
              <a:t>Lotions, salve, oils, and sprays typically don’t reach the bloodstream and thus don’t have psychoactive effects.</a:t>
            </a:r>
          </a:p>
          <a:p>
            <a:r>
              <a:rPr lang="en-US" sz="1800" dirty="0">
                <a:latin typeface="Arial" panose="020B0604020202020204" pitchFamily="34" charset="0"/>
                <a:cs typeface="Arial" panose="020B0604020202020204" pitchFamily="34" charset="0"/>
              </a:rPr>
              <a:t>Transdermal patches can reach the bloodstream and if containing THC can potentially have psychoactive effects.</a:t>
            </a:r>
          </a:p>
        </p:txBody>
      </p:sp>
      <p:sp>
        <p:nvSpPr>
          <p:cNvPr id="4" name="object 15"/>
          <p:cNvSpPr/>
          <p:nvPr/>
        </p:nvSpPr>
        <p:spPr>
          <a:xfrm>
            <a:off x="694945" y="2333928"/>
            <a:ext cx="3095354" cy="2409522"/>
          </a:xfrm>
          <a:prstGeom prst="rect">
            <a:avLst/>
          </a:prstGeom>
          <a:blipFill>
            <a:blip r:embed="rId3" cstate="print"/>
            <a:stretch>
              <a:fillRect/>
            </a:stretch>
          </a:blipFill>
        </p:spPr>
        <p:txBody>
          <a:bodyPr wrap="square" lIns="0" tIns="0" rIns="0" bIns="0" rtlCol="0"/>
          <a:lstStyle/>
          <a:p>
            <a:endParaRPr sz="1350"/>
          </a:p>
        </p:txBody>
      </p:sp>
      <p:pic>
        <p:nvPicPr>
          <p:cNvPr id="5" name="Picture 4">
            <a:extLst>
              <a:ext uri="{FF2B5EF4-FFF2-40B4-BE49-F238E27FC236}">
                <a16:creationId xmlns:a16="http://schemas.microsoft.com/office/drawing/2014/main" id="{A1C51871-A9B0-A34C-9E26-D2C5D73DC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8017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4872" y="2735962"/>
            <a:ext cx="3447288" cy="507872"/>
          </a:xfrm>
        </p:spPr>
        <p:txBody>
          <a:bodyPr>
            <a:noAutofit/>
          </a:bodyPr>
          <a:lstStyle/>
          <a:p>
            <a:pPr algn="ctr"/>
            <a:r>
              <a:rPr lang="en-US" sz="3300" dirty="0">
                <a:latin typeface="Arial" panose="020B0604020202020204" pitchFamily="34" charset="0"/>
                <a:cs typeface="Arial" panose="020B0604020202020204" pitchFamily="34" charset="0"/>
              </a:rPr>
              <a:t>Potency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38" y="4905756"/>
            <a:ext cx="3696462" cy="2464308"/>
          </a:xfrm>
          <a:prstGeom prst="rect">
            <a:avLst/>
          </a:prstGeom>
        </p:spPr>
      </p:pic>
    </p:spTree>
    <p:extLst>
      <p:ext uri="{BB962C8B-B14F-4D97-AF65-F5344CB8AC3E}">
        <p14:creationId xmlns:p14="http://schemas.microsoft.com/office/powerpoint/2010/main" val="1392653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Today’s Marijuana and Potency</a:t>
            </a:r>
          </a:p>
        </p:txBody>
      </p:sp>
      <p:sp>
        <p:nvSpPr>
          <p:cNvPr id="3" name="Content Placeholder 2"/>
          <p:cNvSpPr>
            <a:spLocks noGrp="1"/>
          </p:cNvSpPr>
          <p:nvPr>
            <p:ph idx="1"/>
          </p:nvPr>
        </p:nvSpPr>
        <p:spPr>
          <a:xfrm>
            <a:off x="1485900" y="2057401"/>
            <a:ext cx="6172200" cy="3190547"/>
          </a:xfrm>
        </p:spPr>
        <p:txBody>
          <a:bodyPr>
            <a:normAutofit/>
          </a:bodyPr>
          <a:lstStyle/>
          <a:p>
            <a:pPr lvl="0"/>
            <a:r>
              <a:rPr lang="en-US" sz="1800" dirty="0">
                <a:latin typeface="Arial" panose="020B0604020202020204" pitchFamily="34" charset="0"/>
                <a:cs typeface="Arial" panose="020B0604020202020204" pitchFamily="34" charset="0"/>
              </a:rPr>
              <a:t>According to Chandra, et.al.(2010), “Today’s marijuana is far more potent: The average THC content in marijuana has risen dramatically over the past 10 years from under 8.9% in 2008 to more than 17.1% in 2017.” (p. 1)</a:t>
            </a:r>
          </a:p>
          <a:p>
            <a:pPr lvl="0"/>
            <a:r>
              <a:rPr lang="en-US" sz="1800" dirty="0">
                <a:latin typeface="Arial" panose="020B0604020202020204" pitchFamily="34" charset="0"/>
                <a:cs typeface="Arial" panose="020B0604020202020204" pitchFamily="34" charset="0"/>
              </a:rPr>
              <a:t>The 8.9% in 2008 was already more than double the 4% from 1983 (Chandra, et.al., 2010).</a:t>
            </a:r>
          </a:p>
          <a:p>
            <a:pPr lvl="0"/>
            <a:r>
              <a:rPr lang="en-US" sz="1800" dirty="0">
                <a:latin typeface="Arial" panose="020B0604020202020204" pitchFamily="34" charset="0"/>
                <a:cs typeface="Arial" panose="020B0604020202020204" pitchFamily="34" charset="0"/>
              </a:rPr>
              <a:t>Greater marijuana potency means a smaller amount can make someone higher, faster- and perhaps far more intoxicated than they can handle. </a:t>
            </a:r>
          </a:p>
          <a:p>
            <a:pPr lvl="0">
              <a:buNone/>
            </a:pPr>
            <a:endParaRPr lang="en-US" sz="1800" dirty="0">
              <a:latin typeface="Calibri" pitchFamily="34" charset="0"/>
              <a:cs typeface="Calibri" pitchFamily="34" charset="0"/>
            </a:endParaRPr>
          </a:p>
          <a:p>
            <a:pPr marL="0" indent="0">
              <a:buNone/>
            </a:pPr>
            <a:endParaRPr lang="en-US" sz="1050" dirty="0">
              <a:latin typeface="Calibri" pitchFamily="34" charset="0"/>
              <a:cs typeface="Calibri" pitchFamily="34" charset="0"/>
            </a:endParaRPr>
          </a:p>
          <a:p>
            <a:pPr>
              <a:buNone/>
            </a:pPr>
            <a:endParaRPr lang="en-US" dirty="0"/>
          </a:p>
        </p:txBody>
      </p:sp>
      <p:pic>
        <p:nvPicPr>
          <p:cNvPr id="5" name="Picture 4">
            <a:extLst>
              <a:ext uri="{FF2B5EF4-FFF2-40B4-BE49-F238E27FC236}">
                <a16:creationId xmlns:a16="http://schemas.microsoft.com/office/drawing/2014/main" id="{E60E1B22-1F0B-9C4B-98F9-1054EF3C2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67079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4B499-1892-044A-9DAA-8771AEF552DD}"/>
              </a:ext>
            </a:extLst>
          </p:cNvPr>
          <p:cNvPicPr>
            <a:picLocks noChangeAspect="1"/>
          </p:cNvPicPr>
          <p:nvPr/>
        </p:nvPicPr>
        <p:blipFill>
          <a:blip r:embed="rId3"/>
          <a:stretch>
            <a:fillRect/>
          </a:stretch>
        </p:blipFill>
        <p:spPr>
          <a:xfrm>
            <a:off x="1428750" y="1047750"/>
            <a:ext cx="6286500" cy="4762500"/>
          </a:xfrm>
          <a:prstGeom prst="rect">
            <a:avLst/>
          </a:prstGeom>
        </p:spPr>
      </p:pic>
    </p:spTree>
    <p:extLst>
      <p:ext uri="{BB962C8B-B14F-4D97-AF65-F5344CB8AC3E}">
        <p14:creationId xmlns:p14="http://schemas.microsoft.com/office/powerpoint/2010/main" val="3425105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 Summary</a:t>
            </a:r>
          </a:p>
        </p:txBody>
      </p:sp>
      <p:sp>
        <p:nvSpPr>
          <p:cNvPr id="3" name="Content Placeholder 2"/>
          <p:cNvSpPr>
            <a:spLocks noGrp="1"/>
          </p:cNvSpPr>
          <p:nvPr>
            <p:ph idx="1"/>
          </p:nvPr>
        </p:nvSpPr>
        <p:spPr>
          <a:xfrm>
            <a:off x="1485900" y="2057401"/>
            <a:ext cx="6172200" cy="3190547"/>
          </a:xfrm>
        </p:spPr>
        <p:txBody>
          <a:bodyPr>
            <a:normAutofit lnSpcReduction="10000"/>
          </a:bodyPr>
          <a:lstStyle/>
          <a:p>
            <a:r>
              <a:rPr lang="en-US" sz="1800" dirty="0">
                <a:latin typeface="Calibri" pitchFamily="34" charset="0"/>
                <a:cs typeface="Calibri" pitchFamily="34" charset="0"/>
              </a:rPr>
              <a:t>The marijuana of today is much different than the marijuana of the 60’s and 70’s.</a:t>
            </a:r>
          </a:p>
          <a:p>
            <a:r>
              <a:rPr lang="en-US" sz="1800" dirty="0">
                <a:latin typeface="Calibri" pitchFamily="34" charset="0"/>
                <a:cs typeface="Calibri" pitchFamily="34" charset="0"/>
              </a:rPr>
              <a:t>There are many different routes of administration and many different forms available, all sold in dispensaries in legalized states.</a:t>
            </a:r>
          </a:p>
          <a:p>
            <a:r>
              <a:rPr lang="en-US" sz="1800" dirty="0">
                <a:latin typeface="Calibri" pitchFamily="34" charset="0"/>
                <a:cs typeface="Calibri" pitchFamily="34" charset="0"/>
              </a:rPr>
              <a:t>Different forms come with different health risks, including impacts to our brains, our heart, and our respiratory systems.</a:t>
            </a:r>
          </a:p>
          <a:p>
            <a:r>
              <a:rPr lang="en-US" sz="1800" dirty="0">
                <a:latin typeface="Calibri" pitchFamily="34" charset="0"/>
                <a:cs typeface="Calibri" pitchFamily="34" charset="0"/>
              </a:rPr>
              <a:t>The average potency of marijuana products is much higher than it was decades ago, this also comes with health risks.</a:t>
            </a:r>
          </a:p>
          <a:p>
            <a:r>
              <a:rPr lang="en-US" sz="1800" dirty="0">
                <a:latin typeface="Calibri" pitchFamily="34" charset="0"/>
                <a:cs typeface="Calibri" pitchFamily="34" charset="0"/>
              </a:rPr>
              <a:t>Education is extremely important, for parents, educators, employers, and many other sectors of our communities.</a:t>
            </a:r>
          </a:p>
          <a:p>
            <a:pPr marL="0" indent="0">
              <a:buNone/>
            </a:pPr>
            <a:endParaRPr lang="en-US" sz="1050" dirty="0">
              <a:latin typeface="Calibri" pitchFamily="34" charset="0"/>
              <a:cs typeface="Calibri" pitchFamily="34" charset="0"/>
            </a:endParaRPr>
          </a:p>
          <a:p>
            <a:pPr>
              <a:buNone/>
            </a:pPr>
            <a:endParaRPr lang="en-US" dirty="0"/>
          </a:p>
        </p:txBody>
      </p:sp>
      <p:pic>
        <p:nvPicPr>
          <p:cNvPr id="5" name="Picture 4">
            <a:extLst>
              <a:ext uri="{FF2B5EF4-FFF2-40B4-BE49-F238E27FC236}">
                <a16:creationId xmlns:a16="http://schemas.microsoft.com/office/drawing/2014/main" id="{7073A53D-FDBA-7F4C-89B4-5B11F9714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413468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47231"/>
            <a:ext cx="8229600" cy="1143000"/>
          </a:xfrm>
        </p:spPr>
        <p:txBody>
          <a:bodyPr/>
          <a:lstStyle/>
          <a:p>
            <a:r>
              <a:rPr lang="en-US" dirty="0">
                <a:latin typeface="Arial" panose="020B0604020202020204" pitchFamily="34" charset="0"/>
                <a:cs typeface="Arial" panose="020B0604020202020204" pitchFamily="34" charset="0"/>
              </a:rPr>
              <a:t>PTTC Resources</a:t>
            </a:r>
          </a:p>
        </p:txBody>
      </p:sp>
      <p:sp>
        <p:nvSpPr>
          <p:cNvPr id="3" name="Content Placeholder 2"/>
          <p:cNvSpPr>
            <a:spLocks noGrp="1"/>
          </p:cNvSpPr>
          <p:nvPr>
            <p:ph idx="1"/>
          </p:nvPr>
        </p:nvSpPr>
        <p:spPr>
          <a:xfrm>
            <a:off x="1224793" y="2057401"/>
            <a:ext cx="7038363" cy="3190547"/>
          </a:xfrm>
        </p:spPr>
        <p:txBody>
          <a:bodyPr>
            <a:normAutofit/>
          </a:bodyPr>
          <a:lstStyle/>
          <a:p>
            <a:pPr marL="0" indent="0">
              <a:buNone/>
            </a:pPr>
            <a:endParaRPr lang="en-US" sz="1050"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More prevention training and technical assistance resources, including more resources for marijuana prevention, available from SAMHSA’s Prevention Technology Transfer Center Network</a:t>
            </a:r>
          </a:p>
          <a:p>
            <a:pPr>
              <a:buNone/>
            </a:pPr>
            <a:r>
              <a:rPr lang="en-US" dirty="0">
                <a:latin typeface="Arial" panose="020B0604020202020204" pitchFamily="34" charset="0"/>
                <a:cs typeface="Arial" panose="020B0604020202020204" pitchFamily="34" charset="0"/>
              </a:rPr>
              <a:t>Visit:  </a:t>
            </a:r>
            <a:r>
              <a:rPr lang="en-US" dirty="0" err="1">
                <a:latin typeface="Arial" panose="020B0604020202020204" pitchFamily="34" charset="0"/>
                <a:cs typeface="Arial" panose="020B0604020202020204" pitchFamily="34" charset="0"/>
              </a:rPr>
              <a:t>pttcnetwork.org</a:t>
            </a:r>
            <a:r>
              <a:rPr lang="en-US" dirty="0">
                <a:latin typeface="Arial" panose="020B0604020202020204" pitchFamily="34" charset="0"/>
                <a:cs typeface="Arial" panose="020B0604020202020204" pitchFamily="34" charset="0"/>
              </a:rPr>
              <a:t> to learn more.</a:t>
            </a:r>
          </a:p>
          <a:p>
            <a:pPr>
              <a:buNone/>
            </a:pPr>
            <a:endParaRPr lang="en-US" dirty="0">
              <a:latin typeface="Arial" panose="020B0604020202020204" pitchFamily="34" charset="0"/>
              <a:cs typeface="Arial" panose="020B0604020202020204" pitchFamily="34" charset="0"/>
            </a:endParaRPr>
          </a:p>
        </p:txBody>
      </p:sp>
      <p:pic>
        <p:nvPicPr>
          <p:cNvPr id="5" name="Picture Placeholder 7">
            <a:extLst>
              <a:ext uri="{FF2B5EF4-FFF2-40B4-BE49-F238E27FC236}">
                <a16:creationId xmlns:a16="http://schemas.microsoft.com/office/drawing/2014/main" id="{59A8517D-5C23-8C41-A6FC-7675F4EF7E10}"/>
              </a:ext>
            </a:extLst>
          </p:cNvPr>
          <p:cNvPicPr>
            <a:picLocks noChangeAspect="1"/>
          </p:cNvPicPr>
          <p:nvPr/>
        </p:nvPicPr>
        <p:blipFill>
          <a:blip r:embed="rId3">
            <a:extLst>
              <a:ext uri="{28A0092B-C50C-407E-A947-70E740481C1C}">
                <a14:useLocalDpi xmlns:a14="http://schemas.microsoft.com/office/drawing/2010/main" val="0"/>
              </a:ext>
            </a:extLst>
          </a:blip>
          <a:srcRect t="16784" b="16784"/>
          <a:stretch>
            <a:fillRect/>
          </a:stretch>
        </p:blipFill>
        <p:spPr>
          <a:xfrm>
            <a:off x="1030604" y="-163980"/>
            <a:ext cx="6618684" cy="1465660"/>
          </a:xfrm>
          <a:prstGeom prst="rect">
            <a:avLst/>
          </a:prstGeom>
        </p:spPr>
      </p:pic>
      <p:pic>
        <p:nvPicPr>
          <p:cNvPr id="7" name="Picture 6">
            <a:extLst>
              <a:ext uri="{FF2B5EF4-FFF2-40B4-BE49-F238E27FC236}">
                <a16:creationId xmlns:a16="http://schemas.microsoft.com/office/drawing/2014/main" id="{4222C674-22A1-2F4A-BACD-32771FFE1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3869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20C0-7FA6-B448-AF34-44F5D3B183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4155D71A-06A4-CC49-8F9A-93CAD531436B}"/>
              </a:ext>
            </a:extLst>
          </p:cNvPr>
          <p:cNvSpPr>
            <a:spLocks noGrp="1"/>
          </p:cNvSpPr>
          <p:nvPr>
            <p:ph idx="1"/>
          </p:nvPr>
        </p:nvSpPr>
        <p:spPr>
          <a:xfrm>
            <a:off x="1006813" y="1820289"/>
            <a:ext cx="7237378" cy="4066944"/>
          </a:xfrm>
        </p:spPr>
        <p:txBody>
          <a:bodyPr>
            <a:normAutofit fontScale="62500" lnSpcReduction="20000"/>
          </a:bodyPr>
          <a:lstStyle/>
          <a:p>
            <a:pPr marL="0" indent="0">
              <a:buNone/>
            </a:pPr>
            <a:r>
              <a:rPr lang="en-US" sz="1425" dirty="0">
                <a:latin typeface="Arial" panose="020B0604020202020204" pitchFamily="34" charset="0"/>
                <a:cs typeface="Arial" panose="020B0604020202020204" pitchFamily="34" charset="0"/>
              </a:rPr>
              <a:t>Al-</a:t>
            </a:r>
            <a:r>
              <a:rPr lang="en-US" sz="1425" dirty="0" err="1">
                <a:latin typeface="Arial" panose="020B0604020202020204" pitchFamily="34" charset="0"/>
                <a:cs typeface="Arial" panose="020B0604020202020204" pitchFamily="34" charset="0"/>
              </a:rPr>
              <a:t>Zouabi</a:t>
            </a:r>
            <a:r>
              <a:rPr lang="en-US" sz="1425" dirty="0">
                <a:latin typeface="Arial" panose="020B0604020202020204" pitchFamily="34" charset="0"/>
                <a:cs typeface="Arial" panose="020B0604020202020204" pitchFamily="34" charset="0"/>
              </a:rPr>
              <a:t>, I., Stogner, J., Miller, B., and Lane, E. (2018). Butane hash oil and dabbing: insights into use, amateur production techniques, and potential harm mitigation </a:t>
            </a:r>
            <a:r>
              <a:rPr lang="en-US" sz="1425" i="1" dirty="0">
                <a:latin typeface="Arial" panose="020B0604020202020204" pitchFamily="34" charset="0"/>
                <a:cs typeface="Arial" panose="020B0604020202020204" pitchFamily="34" charset="0"/>
              </a:rPr>
              <a:t>Substance Abuse and Rehabilitation</a:t>
            </a:r>
            <a:r>
              <a:rPr lang="en-US" sz="1425" dirty="0">
                <a:latin typeface="Arial" panose="020B0604020202020204" pitchFamily="34" charset="0"/>
                <a:cs typeface="Arial" panose="020B0604020202020204" pitchFamily="34" charset="0"/>
              </a:rPr>
              <a:t>. 9: 91–101. Retrieved from: </a:t>
            </a:r>
            <a:r>
              <a:rPr lang="en-US" sz="1425" u="sng" dirty="0">
                <a:latin typeface="Arial" panose="020B0604020202020204" pitchFamily="34" charset="0"/>
                <a:cs typeface="Arial" panose="020B0604020202020204" pitchFamily="34" charset="0"/>
                <a:hlinkClick r:id="rId2"/>
              </a:rPr>
              <a:t>https://www.ncbi.nlm.nih.gov/pmc/articles/PMC6220730/pdf/sar-9-091.pdf</a:t>
            </a:r>
            <a:endParaRPr lang="en-US" sz="1425" u="sng" dirty="0">
              <a:latin typeface="Arial" panose="020B0604020202020204" pitchFamily="34" charset="0"/>
              <a:cs typeface="Arial" panose="020B0604020202020204" pitchFamily="34" charset="0"/>
            </a:endParaRPr>
          </a:p>
          <a:p>
            <a:pPr marL="0" indent="0">
              <a:buNone/>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Centers for Disease Control (2019). CDC Health Advisory. </a:t>
            </a:r>
            <a:r>
              <a:rPr lang="en-US" sz="1425" i="1" dirty="0">
                <a:latin typeface="Arial" panose="020B0604020202020204" pitchFamily="34" charset="0"/>
                <a:cs typeface="Arial" panose="020B0604020202020204" pitchFamily="34" charset="0"/>
              </a:rPr>
              <a:t>Severe Pulmonary Disease Associated with Using E-Cigarette Products. </a:t>
            </a:r>
            <a:r>
              <a:rPr lang="en-US" sz="1425" dirty="0">
                <a:latin typeface="Arial" panose="020B0604020202020204" pitchFamily="34" charset="0"/>
                <a:cs typeface="Arial" panose="020B0604020202020204" pitchFamily="34" charset="0"/>
              </a:rPr>
              <a:t>68(36); 787–790. Retrieved from: </a:t>
            </a:r>
            <a:r>
              <a:rPr lang="en-US" sz="1425" u="sng" dirty="0">
                <a:latin typeface="Arial" panose="020B0604020202020204" pitchFamily="34" charset="0"/>
                <a:cs typeface="Arial" panose="020B0604020202020204" pitchFamily="34" charset="0"/>
                <a:hlinkClick r:id="rId3"/>
              </a:rPr>
              <a:t>https://www.cdc.gov/mmwr/volumes/68/wr/mm6836e2.htm</a:t>
            </a:r>
            <a:endParaRPr lang="en-US" sz="1425" u="sng" dirty="0">
              <a:latin typeface="Arial" panose="020B0604020202020204" pitchFamily="34" charset="0"/>
              <a:cs typeface="Arial" panose="020B0604020202020204" pitchFamily="34" charset="0"/>
            </a:endParaRPr>
          </a:p>
          <a:p>
            <a:pPr marL="0" indent="0">
              <a:buNone/>
            </a:pPr>
            <a:endParaRPr lang="en-US" sz="1425" u="sng"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Chandra S, et al (2019) New trends in cannabis potency in USA and Europe during the last decade (2008-2017) </a:t>
            </a:r>
            <a:r>
              <a:rPr lang="en-US" sz="1425" u="sng" dirty="0" err="1">
                <a:latin typeface="Arial" panose="020B0604020202020204" pitchFamily="34" charset="0"/>
                <a:cs typeface="Arial" panose="020B0604020202020204" pitchFamily="34" charset="0"/>
                <a:hlinkClick r:id="rId4"/>
              </a:rPr>
              <a:t>Eur</a:t>
            </a:r>
            <a:r>
              <a:rPr lang="en-US" sz="1425" u="sng" dirty="0">
                <a:latin typeface="Arial" panose="020B0604020202020204" pitchFamily="34" charset="0"/>
                <a:cs typeface="Arial" panose="020B0604020202020204" pitchFamily="34" charset="0"/>
                <a:hlinkClick r:id="rId4"/>
              </a:rPr>
              <a:t> Arch Psychiatry </a:t>
            </a:r>
            <a:r>
              <a:rPr lang="en-US" sz="1425" u="sng" dirty="0" err="1">
                <a:latin typeface="Arial" panose="020B0604020202020204" pitchFamily="34" charset="0"/>
                <a:cs typeface="Arial" panose="020B0604020202020204" pitchFamily="34" charset="0"/>
                <a:hlinkClick r:id="rId4"/>
              </a:rPr>
              <a:t>Clin</a:t>
            </a:r>
            <a:r>
              <a:rPr lang="en-US" sz="1425" u="sng" dirty="0">
                <a:latin typeface="Arial" panose="020B0604020202020204" pitchFamily="34" charset="0"/>
                <a:cs typeface="Arial" panose="020B0604020202020204" pitchFamily="34" charset="0"/>
                <a:hlinkClick r:id="rId4"/>
              </a:rPr>
              <a:t> </a:t>
            </a:r>
            <a:r>
              <a:rPr lang="en-US" sz="1425" u="sng" dirty="0" err="1">
                <a:latin typeface="Arial" panose="020B0604020202020204" pitchFamily="34" charset="0"/>
                <a:cs typeface="Arial" panose="020B0604020202020204" pitchFamily="34" charset="0"/>
                <a:hlinkClick r:id="rId4"/>
              </a:rPr>
              <a:t>Neurosci</a:t>
            </a:r>
            <a:r>
              <a:rPr lang="en-US" sz="1425" u="sng" dirty="0">
                <a:latin typeface="Arial" panose="020B0604020202020204" pitchFamily="34" charset="0"/>
                <a:cs typeface="Arial" panose="020B0604020202020204" pitchFamily="34" charset="0"/>
                <a:hlinkClick r:id="rId4"/>
              </a:rPr>
              <a:t>.</a:t>
            </a:r>
            <a:r>
              <a:rPr lang="en-US" sz="1425" dirty="0">
                <a:latin typeface="Arial" panose="020B0604020202020204" pitchFamily="34" charset="0"/>
                <a:cs typeface="Arial" panose="020B0604020202020204" pitchFamily="34" charset="0"/>
              </a:rPr>
              <a:t> 2019 Feb;269(1):5-15. </a:t>
            </a:r>
            <a:r>
              <a:rPr lang="en-US" sz="1425" dirty="0" err="1">
                <a:latin typeface="Arial" panose="020B0604020202020204" pitchFamily="34" charset="0"/>
                <a:cs typeface="Arial" panose="020B0604020202020204" pitchFamily="34" charset="0"/>
              </a:rPr>
              <a:t>doi</a:t>
            </a:r>
            <a:r>
              <a:rPr lang="en-US" sz="1425" dirty="0">
                <a:latin typeface="Arial" panose="020B0604020202020204" pitchFamily="34" charset="0"/>
                <a:cs typeface="Arial" panose="020B0604020202020204" pitchFamily="34" charset="0"/>
              </a:rPr>
              <a:t>: 10.1007/s00406-019-00983-5. </a:t>
            </a:r>
            <a:r>
              <a:rPr lang="en-US" sz="1425" dirty="0" err="1">
                <a:latin typeface="Arial" panose="020B0604020202020204" pitchFamily="34" charset="0"/>
                <a:cs typeface="Arial" panose="020B0604020202020204" pitchFamily="34" charset="0"/>
              </a:rPr>
              <a:t>Epub</a:t>
            </a:r>
            <a:r>
              <a:rPr lang="en-US" sz="1425" dirty="0">
                <a:latin typeface="Arial" panose="020B0604020202020204" pitchFamily="34" charset="0"/>
                <a:cs typeface="Arial" panose="020B0604020202020204" pitchFamily="34" charset="0"/>
              </a:rPr>
              <a:t> 2019 Jan 22.</a:t>
            </a:r>
          </a:p>
          <a:p>
            <a:pPr marL="0" indent="0">
              <a:buNone/>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a:t>
            </a:r>
            <a:r>
              <a:rPr lang="en-US" sz="1425" i="1" dirty="0">
                <a:latin typeface="Arial" panose="020B0604020202020204" pitchFamily="34" charset="0"/>
                <a:cs typeface="Arial" panose="020B0604020202020204" pitchFamily="34" charset="0"/>
              </a:rPr>
              <a:t>Get the Facts About Drugs; Just Think Twice – The Facts About Marijuana Concentrates </a:t>
            </a:r>
            <a:r>
              <a:rPr lang="en-US" sz="1425" dirty="0">
                <a:latin typeface="Arial" panose="020B0604020202020204" pitchFamily="34" charset="0"/>
                <a:cs typeface="Arial" panose="020B0604020202020204" pitchFamily="34" charset="0"/>
              </a:rPr>
              <a:t>Retrieved from: </a:t>
            </a:r>
            <a:r>
              <a:rPr lang="en-US" sz="1600" dirty="0">
                <a:hlinkClick r:id="rId5"/>
              </a:rPr>
              <a:t>https://www.justthinktwice.gov/facts-about-marijuana-concentrates</a:t>
            </a:r>
            <a:endParaRPr lang="en-US" sz="1600" dirty="0"/>
          </a:p>
          <a:p>
            <a:pPr marL="0" indent="0">
              <a:spcBef>
                <a:spcPts val="0"/>
              </a:spcBef>
              <a:buNone/>
              <a:defRPr/>
            </a:pPr>
            <a:endParaRPr lang="en-US" sz="1600" i="1"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Get Smart About Drugs </a:t>
            </a:r>
            <a:r>
              <a:rPr lang="en-US" sz="1400" i="1" dirty="0">
                <a:latin typeface="Arial" panose="020B0604020202020204" pitchFamily="34" charset="0"/>
                <a:cs typeface="Arial" panose="020B0604020202020204" pitchFamily="34" charset="0"/>
              </a:rPr>
              <a:t>What You Should Know About Marijuana Concentrates/ Honey Butane Oil </a:t>
            </a:r>
            <a:r>
              <a:rPr lang="en-US" sz="1400" dirty="0">
                <a:latin typeface="Arial" panose="020B0604020202020204" pitchFamily="34" charset="0"/>
                <a:cs typeface="Arial" panose="020B0604020202020204" pitchFamily="34" charset="0"/>
              </a:rPr>
              <a:t>Retrieved from: </a:t>
            </a:r>
            <a:r>
              <a:rPr lang="en-US" sz="1400" dirty="0">
                <a:hlinkClick r:id="rId6"/>
              </a:rPr>
              <a:t>https://www.getsmartaboutdrugs.gov/content/what-you-should-know-about-marijuana-concentrates-honey-butane-oil</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Galli J., </a:t>
            </a:r>
            <a:r>
              <a:rPr lang="en-US" sz="1425" dirty="0" err="1">
                <a:latin typeface="Arial" panose="020B0604020202020204" pitchFamily="34" charset="0"/>
                <a:cs typeface="Arial" panose="020B0604020202020204" pitchFamily="34" charset="0"/>
              </a:rPr>
              <a:t>Sawaya</a:t>
            </a:r>
            <a:r>
              <a:rPr lang="en-US" sz="1425" dirty="0">
                <a:latin typeface="Arial" panose="020B0604020202020204" pitchFamily="34" charset="0"/>
                <a:cs typeface="Arial" panose="020B0604020202020204" pitchFamily="34" charset="0"/>
              </a:rPr>
              <a:t> R., </a:t>
            </a:r>
            <a:r>
              <a:rPr lang="en-US" sz="1425" dirty="0" err="1">
                <a:latin typeface="Arial" panose="020B0604020202020204" pitchFamily="34" charset="0"/>
                <a:cs typeface="Arial" panose="020B0604020202020204" pitchFamily="34" charset="0"/>
              </a:rPr>
              <a:t>Friedenberg</a:t>
            </a:r>
            <a:r>
              <a:rPr lang="en-US" sz="1425" dirty="0">
                <a:latin typeface="Arial" panose="020B0604020202020204" pitchFamily="34" charset="0"/>
                <a:cs typeface="Arial" panose="020B0604020202020204" pitchFamily="34" charset="0"/>
              </a:rPr>
              <a:t> F. (2011). Cannabinoid Hyperemesis Syndrome. </a:t>
            </a:r>
            <a:r>
              <a:rPr lang="en-US" sz="1425" i="1" dirty="0">
                <a:latin typeface="Arial" panose="020B0604020202020204" pitchFamily="34" charset="0"/>
                <a:cs typeface="Arial" panose="020B0604020202020204" pitchFamily="34" charset="0"/>
              </a:rPr>
              <a:t>Current Drug Abuse Reviews</a:t>
            </a:r>
            <a:r>
              <a:rPr lang="en-US" sz="1425" dirty="0">
                <a:latin typeface="Arial" panose="020B0604020202020204" pitchFamily="34" charset="0"/>
                <a:cs typeface="Arial" panose="020B0604020202020204" pitchFamily="34" charset="0"/>
              </a:rPr>
              <a:t>. 4(4):241-249. Retrieved from: </a:t>
            </a:r>
            <a:r>
              <a:rPr lang="en-US" sz="1425" dirty="0">
                <a:latin typeface="Arial" panose="020B0604020202020204" pitchFamily="34" charset="0"/>
                <a:cs typeface="Arial" panose="020B0604020202020204" pitchFamily="34" charset="0"/>
                <a:hlinkClick r:id="rId7"/>
              </a:rPr>
              <a:t>https://doi.org/10.2174/1874473711104040241</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err="1">
                <a:latin typeface="Arial" panose="020B0604020202020204" pitchFamily="34" charset="0"/>
                <a:cs typeface="Arial" panose="020B0604020202020204" pitchFamily="34" charset="0"/>
              </a:rPr>
              <a:t>Mehmedic</a:t>
            </a:r>
            <a:r>
              <a:rPr lang="en-US" sz="1425" dirty="0">
                <a:latin typeface="Arial" panose="020B0604020202020204" pitchFamily="34" charset="0"/>
                <a:cs typeface="Arial" panose="020B0604020202020204" pitchFamily="34" charset="0"/>
              </a:rPr>
              <a:t> Z., Chandra, S., Slade, Desmond, Denham, H., Foster, S., Patel, A., Ross, S., Khan, I., and </a:t>
            </a:r>
            <a:r>
              <a:rPr lang="en-US" sz="1425" dirty="0" err="1">
                <a:latin typeface="Arial" panose="020B0604020202020204" pitchFamily="34" charset="0"/>
                <a:cs typeface="Arial" panose="020B0604020202020204" pitchFamily="34" charset="0"/>
              </a:rPr>
              <a:t>ElSohly</a:t>
            </a:r>
            <a:r>
              <a:rPr lang="en-US" sz="1425" dirty="0">
                <a:latin typeface="Arial" panose="020B0604020202020204" pitchFamily="34" charset="0"/>
                <a:cs typeface="Arial" panose="020B0604020202020204" pitchFamily="34" charset="0"/>
              </a:rPr>
              <a:t>, M. (2010). </a:t>
            </a:r>
            <a:r>
              <a:rPr lang="en-US" sz="1425" i="1" dirty="0">
                <a:latin typeface="Arial" panose="020B0604020202020204" pitchFamily="34" charset="0"/>
                <a:cs typeface="Arial" panose="020B0604020202020204" pitchFamily="34" charset="0"/>
              </a:rPr>
              <a:t>Potency Trends of r9-THC and Other Cannabinoids in Confiscated Cannabis Preparations from 1993 to 2008.</a:t>
            </a:r>
            <a:r>
              <a:rPr lang="en-US" sz="1425" dirty="0">
                <a:latin typeface="Arial" panose="020B0604020202020204" pitchFamily="34" charset="0"/>
                <a:cs typeface="Arial" panose="020B0604020202020204" pitchFamily="34" charset="0"/>
              </a:rPr>
              <a:t> Journal of Forensic Science</a:t>
            </a:r>
            <a:r>
              <a:rPr lang="en-US" sz="1425" i="1" dirty="0">
                <a:latin typeface="Arial" panose="020B0604020202020204" pitchFamily="34" charset="0"/>
                <a:cs typeface="Arial" panose="020B0604020202020204" pitchFamily="34" charset="0"/>
              </a:rPr>
              <a:t>, </a:t>
            </a:r>
            <a:r>
              <a:rPr lang="en-US" sz="1425" dirty="0">
                <a:latin typeface="Arial" panose="020B0604020202020204" pitchFamily="34" charset="0"/>
                <a:cs typeface="Arial" panose="020B0604020202020204" pitchFamily="34" charset="0"/>
              </a:rPr>
              <a:t>55(5):1209-17. Retrieve from: </a:t>
            </a:r>
            <a:r>
              <a:rPr lang="en-US" sz="1425" u="sng" dirty="0">
                <a:latin typeface="Arial" panose="020B0604020202020204" pitchFamily="34" charset="0"/>
                <a:cs typeface="Arial" panose="020B0604020202020204" pitchFamily="34" charset="0"/>
                <a:hlinkClick r:id="rId8"/>
              </a:rPr>
              <a:t>https://doi:10.1111/j.1556-4029.2010.01441.x</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err="1">
                <a:latin typeface="Arial" panose="020B0604020202020204" pitchFamily="34" charset="0"/>
                <a:cs typeface="Arial" panose="020B0604020202020204" pitchFamily="34" charset="0"/>
              </a:rPr>
              <a:t>Mittleman</a:t>
            </a:r>
            <a:r>
              <a:rPr lang="en-US" sz="1425" dirty="0">
                <a:latin typeface="Arial" panose="020B0604020202020204" pitchFamily="34" charset="0"/>
                <a:cs typeface="Arial" panose="020B0604020202020204" pitchFamily="34" charset="0"/>
              </a:rPr>
              <a:t> M., Lewis R., </a:t>
            </a:r>
            <a:r>
              <a:rPr lang="en-US" sz="1425" dirty="0" err="1">
                <a:latin typeface="Arial" panose="020B0604020202020204" pitchFamily="34" charset="0"/>
                <a:cs typeface="Arial" panose="020B0604020202020204" pitchFamily="34" charset="0"/>
              </a:rPr>
              <a:t>Maclure</a:t>
            </a:r>
            <a:r>
              <a:rPr lang="en-US" sz="1425" dirty="0">
                <a:latin typeface="Arial" panose="020B0604020202020204" pitchFamily="34" charset="0"/>
                <a:cs typeface="Arial" panose="020B0604020202020204" pitchFamily="34" charset="0"/>
              </a:rPr>
              <a:t> M., Sherwood, J. and Muller, J. (2001) Triggering myocardial infarction by marijuana. </a:t>
            </a:r>
            <a:r>
              <a:rPr lang="en-US" sz="1425" i="1" dirty="0">
                <a:latin typeface="Arial" panose="020B0604020202020204" pitchFamily="34" charset="0"/>
                <a:cs typeface="Arial" panose="020B0604020202020204" pitchFamily="34" charset="0"/>
              </a:rPr>
              <a:t>Circulation, </a:t>
            </a:r>
            <a:r>
              <a:rPr lang="en-US" sz="1425" dirty="0">
                <a:latin typeface="Arial" panose="020B0604020202020204" pitchFamily="34" charset="0"/>
                <a:cs typeface="Arial" panose="020B0604020202020204" pitchFamily="34" charset="0"/>
              </a:rPr>
              <a:t>103(23) 2805–2809. Retrieved from: </a:t>
            </a:r>
            <a:r>
              <a:rPr lang="en-US" sz="1425" dirty="0">
                <a:latin typeface="Arial" panose="020B0604020202020204" pitchFamily="34" charset="0"/>
                <a:cs typeface="Arial" panose="020B0604020202020204" pitchFamily="34" charset="0"/>
                <a:hlinkClick r:id="rId9"/>
              </a:rPr>
              <a:t>https://www.ahajournals.org/doi/10.1161/01.CIR.103.23.2805</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National Academies of Sciences, Engineering, and Medicine. 2017. </a:t>
            </a:r>
            <a:r>
              <a:rPr lang="en-US" sz="1425" i="1" dirty="0">
                <a:latin typeface="Arial" panose="020B0604020202020204" pitchFamily="34" charset="0"/>
                <a:cs typeface="Arial" panose="020B0604020202020204" pitchFamily="34" charset="0"/>
              </a:rPr>
              <a:t>The Health Effects of Cannabis and Cannabinoids: The Current State of Evidence and Recommendations for Research</a:t>
            </a:r>
            <a:r>
              <a:rPr lang="en-US" sz="1425" dirty="0">
                <a:latin typeface="Arial" panose="020B0604020202020204" pitchFamily="34" charset="0"/>
                <a:cs typeface="Arial" panose="020B0604020202020204" pitchFamily="34" charset="0"/>
              </a:rPr>
              <a:t>. Washington, DC: The National Academies Press. </a:t>
            </a:r>
            <a:r>
              <a:rPr lang="en-US" sz="1425" dirty="0">
                <a:latin typeface="Arial" panose="020B0604020202020204" pitchFamily="34" charset="0"/>
                <a:cs typeface="Arial" panose="020B0604020202020204" pitchFamily="34" charset="0"/>
                <a:hlinkClick r:id="rId10"/>
              </a:rPr>
              <a:t>https://doi.org/10.17226/24625</a:t>
            </a:r>
            <a:r>
              <a:rPr lang="en-US" sz="1425" dirty="0">
                <a:latin typeface="Arial" panose="020B0604020202020204" pitchFamily="34" charset="0"/>
                <a:cs typeface="Arial" panose="020B0604020202020204" pitchFamily="34" charset="0"/>
              </a:rPr>
              <a:t>.</a:t>
            </a: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National Institute on Drug Abuse (NIH) (2019) </a:t>
            </a:r>
            <a:r>
              <a:rPr lang="en-US" sz="1425" i="1" dirty="0">
                <a:latin typeface="Arial" panose="020B0604020202020204" pitchFamily="34" charset="0"/>
                <a:cs typeface="Arial" panose="020B0604020202020204" pitchFamily="34" charset="0"/>
              </a:rPr>
              <a:t>What is Marijuana? A Rise in Marijuana’s THC Levels.</a:t>
            </a: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Retrieved from: </a:t>
            </a:r>
            <a:r>
              <a:rPr lang="en-US" sz="1425" u="sng" dirty="0">
                <a:latin typeface="Arial" panose="020B0604020202020204" pitchFamily="34" charset="0"/>
                <a:cs typeface="Arial" panose="020B0604020202020204" pitchFamily="34" charset="0"/>
                <a:hlinkClick r:id="rId11"/>
              </a:rPr>
              <a:t>https://www.drugabuse.gov/publications/drugfacts/marijuana</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275" dirty="0">
              <a:latin typeface="Arial" panose="020B0604020202020204" pitchFamily="34" charset="0"/>
              <a:cs typeface="Arial" panose="020B0604020202020204" pitchFamily="34" charset="0"/>
            </a:endParaRPr>
          </a:p>
          <a:p>
            <a:pPr marL="0" indent="0">
              <a:spcBef>
                <a:spcPts val="0"/>
              </a:spcBef>
              <a:buNone/>
              <a:defRPr/>
            </a:pPr>
            <a:endParaRPr 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2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 II	</a:t>
            </a:r>
          </a:p>
        </p:txBody>
      </p:sp>
      <p:sp>
        <p:nvSpPr>
          <p:cNvPr id="3" name="Content Placeholder 2"/>
          <p:cNvSpPr>
            <a:spLocks noGrp="1"/>
          </p:cNvSpPr>
          <p:nvPr>
            <p:ph idx="1"/>
          </p:nvPr>
        </p:nvSpPr>
        <p:spPr/>
        <p:txBody>
          <a:bodyPr>
            <a:normAutofit/>
          </a:bodyPr>
          <a:lstStyle/>
          <a:p>
            <a:pPr marL="0" indent="0">
              <a:spcBef>
                <a:spcPts val="0"/>
              </a:spcBef>
              <a:buNone/>
              <a:defRPr/>
            </a:pPr>
            <a:r>
              <a:rPr lang="en-US" sz="900" dirty="0">
                <a:latin typeface="Arial" panose="020B0604020202020204" pitchFamily="34" charset="0"/>
                <a:cs typeface="Arial" panose="020B0604020202020204" pitchFamily="34" charset="0"/>
              </a:rPr>
              <a:t>Ortega-Welch, M. (2018). Are There Risks From Secondhand Marijuana Smoke? Early Science Says Yes. </a:t>
            </a:r>
            <a:r>
              <a:rPr lang="en-US" sz="900" i="1" dirty="0">
                <a:latin typeface="Arial" panose="020B0604020202020204" pitchFamily="34" charset="0"/>
                <a:cs typeface="Arial" panose="020B0604020202020204" pitchFamily="34" charset="0"/>
              </a:rPr>
              <a:t>Houston Public Media: A Service of the University of Houston. </a:t>
            </a:r>
            <a:r>
              <a:rPr lang="en-US" sz="900" dirty="0">
                <a:latin typeface="Arial" panose="020B0604020202020204" pitchFamily="34" charset="0"/>
                <a:cs typeface="Arial" panose="020B0604020202020204" pitchFamily="34" charset="0"/>
              </a:rPr>
              <a:t>Retrieved from: </a:t>
            </a:r>
            <a:r>
              <a:rPr lang="en-US" sz="900" dirty="0">
                <a:latin typeface="Arial" panose="020B0604020202020204" pitchFamily="34" charset="0"/>
                <a:cs typeface="Arial" panose="020B0604020202020204" pitchFamily="34" charset="0"/>
                <a:hlinkClick r:id="rId2"/>
              </a:rPr>
              <a:t>https://www.houstonpublicmedia.org/articles/news/2018/03/19/273923/are-there-risks-from-secondhand-marijuana-smoke-early-science-says-yes/</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Priyamvada</a:t>
            </a:r>
            <a:r>
              <a:rPr lang="en-US" sz="900" dirty="0">
                <a:latin typeface="Arial" panose="020B0604020202020204" pitchFamily="34" charset="0"/>
                <a:cs typeface="Arial" panose="020B0604020202020204" pitchFamily="34" charset="0"/>
              </a:rPr>
              <a:t> Sharma, Pratima Murthy, M.M. Srinivas Bharath (2012). </a:t>
            </a:r>
            <a:r>
              <a:rPr lang="en-US" sz="900" i="1" dirty="0">
                <a:latin typeface="Arial" panose="020B0604020202020204" pitchFamily="34" charset="0"/>
                <a:cs typeface="Arial" panose="020B0604020202020204" pitchFamily="34" charset="0"/>
              </a:rPr>
              <a:t>Chemistry, Metabolism, and Toxicology of Cannabis: Clinical Implications. </a:t>
            </a:r>
            <a:r>
              <a:rPr lang="en-US" sz="900" dirty="0">
                <a:latin typeface="Arial" panose="020B0604020202020204" pitchFamily="34" charset="0"/>
                <a:cs typeface="Arial" panose="020B0604020202020204" pitchFamily="34" charset="0"/>
              </a:rPr>
              <a:t>Iranian Journal of Psychiatry. 2012 Fall; 7(4): 149–156. Retrieved from: </a:t>
            </a:r>
            <a:r>
              <a:rPr lang="en-US" sz="900" dirty="0">
                <a:hlinkClick r:id="rId3"/>
              </a:rPr>
              <a:t>https://www.ncbi.nlm.nih.gov/pmc/articles/PMC3570572/</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Richtel</a:t>
            </a:r>
            <a:r>
              <a:rPr lang="en-US" sz="900" dirty="0">
                <a:latin typeface="Arial" panose="020B0604020202020204" pitchFamily="34" charset="0"/>
                <a:cs typeface="Arial" panose="020B0604020202020204" pitchFamily="34" charset="0"/>
              </a:rPr>
              <a:t>, M., and Kaplan, S. (2018). Did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Lure Teenagers and Get ‘Customers for Life’? The E-Cigarette Company Says It Never Sought Teenage Users, But the F.D.A. is Investigating Whether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Intentionally Marketed Its Devices to Youth. </a:t>
            </a:r>
            <a:r>
              <a:rPr lang="en-US" sz="900" i="1" dirty="0">
                <a:latin typeface="Arial" panose="020B0604020202020204" pitchFamily="34" charset="0"/>
                <a:cs typeface="Arial" panose="020B0604020202020204" pitchFamily="34" charset="0"/>
              </a:rPr>
              <a:t>The New York Times. </a:t>
            </a:r>
            <a:r>
              <a:rPr lang="en-US" sz="900" dirty="0">
                <a:latin typeface="Arial" panose="020B0604020202020204" pitchFamily="34" charset="0"/>
                <a:cs typeface="Arial" panose="020B0604020202020204" pitchFamily="34" charset="0"/>
              </a:rPr>
              <a:t>August 27. Retrieved from: </a:t>
            </a:r>
            <a:r>
              <a:rPr lang="en-US" sz="900" u="sng" dirty="0">
                <a:latin typeface="Arial" panose="020B0604020202020204" pitchFamily="34" charset="0"/>
                <a:cs typeface="Arial" panose="020B0604020202020204" pitchFamily="34" charset="0"/>
                <a:hlinkClick r:id="rId4"/>
              </a:rPr>
              <a:t>https://www.nytimes.com/2018/08/27/science/juul-vaping-teen-marketing.html</a:t>
            </a:r>
            <a:endParaRPr lang="en-US" sz="900" u="sng"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Rosenthal, E., and Downs, D. (2014). </a:t>
            </a:r>
            <a:r>
              <a:rPr lang="en-US" sz="900" i="1" dirty="0">
                <a:latin typeface="Arial" panose="020B0604020202020204" pitchFamily="34" charset="0"/>
                <a:cs typeface="Arial" panose="020B0604020202020204" pitchFamily="34" charset="0"/>
              </a:rPr>
              <a:t>Beyond Buds: Marijuana Extracts – Hash, Vaping, Dabbing, Edibles and Medicine.</a:t>
            </a:r>
            <a:r>
              <a:rPr lang="en-US" sz="900" dirty="0">
                <a:latin typeface="Arial" panose="020B0604020202020204" pitchFamily="34" charset="0"/>
                <a:cs typeface="Arial" panose="020B0604020202020204" pitchFamily="34" charset="0"/>
              </a:rPr>
              <a:t>  Piedmont, CA: Quick American.</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ea typeface="Amiri" panose="00000500000000000000" pitchFamily="2" charset="-78"/>
                <a:cs typeface="Arial" panose="020B0604020202020204" pitchFamily="34" charset="0"/>
              </a:rPr>
              <a:t>Tomar</a:t>
            </a:r>
            <a:r>
              <a:rPr lang="en-US" sz="900" dirty="0">
                <a:latin typeface="Arial" panose="020B0604020202020204" pitchFamily="34" charset="0"/>
                <a:ea typeface="Amiri" panose="00000500000000000000" pitchFamily="2" charset="-78"/>
                <a:cs typeface="Arial" panose="020B0604020202020204" pitchFamily="34" charset="0"/>
              </a:rPr>
              <a:t>, R., </a:t>
            </a:r>
            <a:r>
              <a:rPr lang="en-US" sz="900" dirty="0" err="1">
                <a:latin typeface="Arial" panose="020B0604020202020204" pitchFamily="34" charset="0"/>
                <a:ea typeface="Amiri" panose="00000500000000000000" pitchFamily="2" charset="-78"/>
                <a:cs typeface="Arial" panose="020B0604020202020204" pitchFamily="34" charset="0"/>
              </a:rPr>
              <a:t>Beaumount</a:t>
            </a:r>
            <a:r>
              <a:rPr lang="en-US" sz="900" dirty="0">
                <a:latin typeface="Arial" panose="020B0604020202020204" pitchFamily="34" charset="0"/>
                <a:ea typeface="Amiri" panose="00000500000000000000" pitchFamily="2" charset="-78"/>
                <a:cs typeface="Arial" panose="020B0604020202020204" pitchFamily="34" charset="0"/>
              </a:rPr>
              <a:t>, J., Hsieh, J.,(2009). </a:t>
            </a:r>
            <a:r>
              <a:rPr lang="en-US" sz="900" i="1" dirty="0">
                <a:latin typeface="Arial" panose="020B0604020202020204" pitchFamily="34" charset="0"/>
                <a:ea typeface="Amiri" panose="00000500000000000000" pitchFamily="2" charset="-78"/>
                <a:cs typeface="Arial" panose="020B0604020202020204" pitchFamily="34" charset="0"/>
              </a:rPr>
              <a:t>Evidence on the Carcinogenicity of Marijuana Smoke</a:t>
            </a:r>
            <a:r>
              <a:rPr lang="en-US" sz="900" dirty="0">
                <a:latin typeface="Arial" panose="020B0604020202020204" pitchFamily="34" charset="0"/>
                <a:ea typeface="Amiri" panose="00000500000000000000" pitchFamily="2" charset="-78"/>
                <a:cs typeface="Arial" panose="020B0604020202020204" pitchFamily="34" charset="0"/>
              </a:rPr>
              <a:t>. California Environmental Protection Agency. Retrieved from: </a:t>
            </a:r>
            <a:r>
              <a:rPr lang="en-US" sz="900" dirty="0">
                <a:latin typeface="Arial" panose="020B0604020202020204" pitchFamily="34" charset="0"/>
                <a:cs typeface="Arial" panose="020B0604020202020204" pitchFamily="34" charset="0"/>
                <a:hlinkClick r:id="rId5"/>
              </a:rPr>
              <a:t>https://oehha.ca.gov/media/downloads/proposition-65/chemicals/finalmjsmokehid.pdf</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U.S. Surgeon General. (2018). U.S. Surgeon General’s Advisory on E-cigarette Use Among Youth. </a:t>
            </a:r>
            <a:r>
              <a:rPr lang="en-US" sz="900" u="sng" dirty="0">
                <a:latin typeface="Arial" panose="020B0604020202020204" pitchFamily="34" charset="0"/>
                <a:cs typeface="Arial" panose="020B0604020202020204" pitchFamily="34" charset="0"/>
                <a:hlinkClick r:id="rId6"/>
              </a:rPr>
              <a:t>https://e-cigarettes.surgeongeneral.gov/documents/surgeon-generals-advisory-on-e-cigarette-use-among-youth-2018.pdf</a:t>
            </a:r>
            <a:r>
              <a:rPr lang="en-US" sz="900" dirty="0">
                <a:latin typeface="Arial" panose="020B0604020202020204" pitchFamily="34" charset="0"/>
                <a:cs typeface="Arial" panose="020B0604020202020204" pitchFamily="34" charset="0"/>
              </a:rPr>
              <a:t> </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Wang, G., Le </a:t>
            </a:r>
            <a:r>
              <a:rPr lang="en-US" sz="900" dirty="0" err="1">
                <a:latin typeface="Arial" panose="020B0604020202020204" pitchFamily="34" charset="0"/>
                <a:cs typeface="Arial" panose="020B0604020202020204" pitchFamily="34" charset="0"/>
              </a:rPr>
              <a:t>Lait</a:t>
            </a:r>
            <a:r>
              <a:rPr lang="en-US" sz="900" dirty="0">
                <a:latin typeface="Arial" panose="020B0604020202020204" pitchFamily="34" charset="0"/>
                <a:cs typeface="Arial" panose="020B0604020202020204" pitchFamily="34" charset="0"/>
              </a:rPr>
              <a:t>, M., </a:t>
            </a:r>
            <a:r>
              <a:rPr lang="en-US" sz="900" dirty="0" err="1">
                <a:latin typeface="Arial" panose="020B0604020202020204" pitchFamily="34" charset="0"/>
                <a:cs typeface="Arial" panose="020B0604020202020204" pitchFamily="34" charset="0"/>
              </a:rPr>
              <a:t>Deakyne</a:t>
            </a:r>
            <a:r>
              <a:rPr lang="en-US" sz="900" dirty="0">
                <a:latin typeface="Arial" panose="020B0604020202020204" pitchFamily="34" charset="0"/>
                <a:cs typeface="Arial" panose="020B0604020202020204" pitchFamily="34" charset="0"/>
              </a:rPr>
              <a:t>, S., Bronstein, A., Bajaj, L., and Roosevelt, G. (2016). Unintentional Pediatric Exposures to Marijuana in Colorado, 2009-2015. JAMA Pediatrics Journal. 170 (9):e160971. Retrieved from: </a:t>
            </a:r>
            <a:r>
              <a:rPr lang="en-US" sz="900" u="sng" dirty="0">
                <a:latin typeface="Arial" panose="020B0604020202020204" pitchFamily="34" charset="0"/>
                <a:cs typeface="Arial" panose="020B0604020202020204" pitchFamily="34" charset="0"/>
                <a:hlinkClick r:id="rId7"/>
              </a:rPr>
              <a:t>https://doi:10.1001/jamapediatrics.2016.0971</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75" dirty="0">
              <a:latin typeface="Arial" panose="020B0604020202020204" pitchFamily="34" charset="0"/>
              <a:cs typeface="Arial" panose="020B0604020202020204" pitchFamily="34" charset="0"/>
            </a:endParaRPr>
          </a:p>
          <a:p>
            <a:pPr marL="0" indent="0">
              <a:spcBef>
                <a:spcPts val="0"/>
              </a:spcBef>
              <a:buNone/>
              <a:defRPr/>
            </a:pPr>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4235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3973A-8A9C-DB45-B3A6-90F7BB7F2A1E}"/>
              </a:ext>
            </a:extLst>
          </p:cNvPr>
          <p:cNvPicPr>
            <a:picLocks noChangeAspect="1"/>
          </p:cNvPicPr>
          <p:nvPr/>
        </p:nvPicPr>
        <p:blipFill>
          <a:blip r:embed="rId3"/>
          <a:stretch>
            <a:fillRect/>
          </a:stretch>
        </p:blipFill>
        <p:spPr>
          <a:xfrm>
            <a:off x="1289304" y="2470386"/>
            <a:ext cx="2579664" cy="2579664"/>
          </a:xfrm>
          <a:prstGeom prst="rect">
            <a:avLst/>
          </a:prstGeom>
        </p:spPr>
      </p:pic>
      <p:pic>
        <p:nvPicPr>
          <p:cNvPr id="4" name="Picture 3">
            <a:extLst>
              <a:ext uri="{FF2B5EF4-FFF2-40B4-BE49-F238E27FC236}">
                <a16:creationId xmlns:a16="http://schemas.microsoft.com/office/drawing/2014/main" id="{F0C42F77-C692-6048-B21B-D26CC8577FEF}"/>
              </a:ext>
            </a:extLst>
          </p:cNvPr>
          <p:cNvPicPr>
            <a:picLocks noChangeAspect="1"/>
          </p:cNvPicPr>
          <p:nvPr/>
        </p:nvPicPr>
        <p:blipFill>
          <a:blip r:embed="rId4"/>
          <a:stretch>
            <a:fillRect/>
          </a:stretch>
        </p:blipFill>
        <p:spPr>
          <a:xfrm>
            <a:off x="5111497" y="2470386"/>
            <a:ext cx="3200399" cy="2397210"/>
          </a:xfrm>
          <a:prstGeom prst="rect">
            <a:avLst/>
          </a:prstGeom>
        </p:spPr>
      </p:pic>
      <p:sp>
        <p:nvSpPr>
          <p:cNvPr id="2" name="TextBox 1"/>
          <p:cNvSpPr txBox="1"/>
          <p:nvPr/>
        </p:nvSpPr>
        <p:spPr>
          <a:xfrm>
            <a:off x="1289304" y="1305307"/>
            <a:ext cx="7022592" cy="923330"/>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rPr>
              <a:t>How has Marijuana use Changed over the past 50 years</a:t>
            </a:r>
          </a:p>
        </p:txBody>
      </p:sp>
      <p:pic>
        <p:nvPicPr>
          <p:cNvPr id="6" name="Picture 5">
            <a:extLst>
              <a:ext uri="{FF2B5EF4-FFF2-40B4-BE49-F238E27FC236}">
                <a16:creationId xmlns:a16="http://schemas.microsoft.com/office/drawing/2014/main" id="{96650313-67D8-414C-91DC-1EA284153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8789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Common Routes of Administration</a:t>
            </a:r>
          </a:p>
        </p:txBody>
      </p:sp>
      <p:sp>
        <p:nvSpPr>
          <p:cNvPr id="3" name="Content Placeholder 2"/>
          <p:cNvSpPr>
            <a:spLocks noGrp="1"/>
          </p:cNvSpPr>
          <p:nvPr>
            <p:ph idx="1"/>
          </p:nvPr>
        </p:nvSpPr>
        <p:spPr>
          <a:xfrm>
            <a:off x="3867912" y="1920479"/>
            <a:ext cx="4197096" cy="3090006"/>
          </a:xfrm>
        </p:spPr>
        <p:txBody>
          <a:bodyPr>
            <a:normAutofit lnSpcReduction="10000"/>
          </a:bodyPr>
          <a:lstStyle/>
          <a:p>
            <a:r>
              <a:rPr lang="en-US" dirty="0">
                <a:latin typeface="Arial" panose="020B0604020202020204" pitchFamily="34" charset="0"/>
                <a:cs typeface="Arial" panose="020B0604020202020204" pitchFamily="34" charset="0"/>
              </a:rPr>
              <a:t>Inhalation</a:t>
            </a:r>
          </a:p>
          <a:p>
            <a:pPr lvl="1"/>
            <a:r>
              <a:rPr lang="en-US" dirty="0">
                <a:latin typeface="Arial" panose="020B0604020202020204" pitchFamily="34" charset="0"/>
                <a:cs typeface="Arial" panose="020B0604020202020204" pitchFamily="34" charset="0"/>
              </a:rPr>
              <a:t>Smoked forms</a:t>
            </a:r>
          </a:p>
          <a:p>
            <a:pPr lvl="1"/>
            <a:r>
              <a:rPr lang="en-US" dirty="0">
                <a:latin typeface="Arial" panose="020B0604020202020204" pitchFamily="34" charset="0"/>
                <a:cs typeface="Arial" panose="020B0604020202020204" pitchFamily="34" charset="0"/>
              </a:rPr>
              <a:t>ENDS &amp; Vaping Devices</a:t>
            </a:r>
          </a:p>
          <a:p>
            <a:r>
              <a:rPr lang="en-US" dirty="0">
                <a:latin typeface="Arial" panose="020B0604020202020204" pitchFamily="34" charset="0"/>
                <a:cs typeface="Arial" panose="020B0604020202020204" pitchFamily="34" charset="0"/>
              </a:rPr>
              <a:t>Marijuana Concentrates</a:t>
            </a:r>
          </a:p>
          <a:p>
            <a:r>
              <a:rPr lang="en-US" dirty="0">
                <a:latin typeface="Arial" panose="020B0604020202020204" pitchFamily="34" charset="0"/>
                <a:cs typeface="Arial" panose="020B0604020202020204" pitchFamily="34" charset="0"/>
              </a:rPr>
              <a:t>Oral ingestion</a:t>
            </a:r>
          </a:p>
          <a:p>
            <a:pPr lvl="1"/>
            <a:r>
              <a:rPr lang="en-US" dirty="0">
                <a:latin typeface="Arial" panose="020B0604020202020204" pitchFamily="34" charset="0"/>
                <a:cs typeface="Arial" panose="020B0604020202020204" pitchFamily="34" charset="0"/>
              </a:rPr>
              <a:t>Edibles</a:t>
            </a:r>
          </a:p>
          <a:p>
            <a:pPr lvl="1"/>
            <a:r>
              <a:rPr lang="en-US" dirty="0">
                <a:latin typeface="Arial" panose="020B0604020202020204" pitchFamily="34" charset="0"/>
                <a:cs typeface="Arial" panose="020B0604020202020204" pitchFamily="34" charset="0"/>
              </a:rPr>
              <a:t>Tinctures</a:t>
            </a:r>
          </a:p>
          <a:p>
            <a:r>
              <a:rPr lang="en-US" dirty="0">
                <a:latin typeface="Arial" panose="020B0604020202020204" pitchFamily="34" charset="0"/>
                <a:cs typeface="Arial" panose="020B0604020202020204" pitchFamily="34" charset="0"/>
              </a:rPr>
              <a:t>Topical administration</a:t>
            </a:r>
          </a:p>
        </p:txBody>
      </p:sp>
      <p:pic>
        <p:nvPicPr>
          <p:cNvPr id="4" name="Picture Placeholder 6" descr="MHTTC stacked color bars">
            <a:extLst>
              <a:ext uri="{FF2B5EF4-FFF2-40B4-BE49-F238E27FC236}">
                <a16:creationId xmlns:a16="http://schemas.microsoft.com/office/drawing/2014/main" id="{71430A0D-FB98-3E40-A77E-B82DE907920F}"/>
              </a:ext>
            </a:extLst>
          </p:cNvPr>
          <p:cNvPicPr>
            <a:picLocks noChangeAspect="1"/>
          </p:cNvPicPr>
          <p:nvPr/>
        </p:nvPicPr>
        <p:blipFill rotWithShape="1">
          <a:blip r:embed="rId3">
            <a:extLst>
              <a:ext uri="{28A0092B-C50C-407E-A947-70E740481C1C}">
                <a14:useLocalDpi xmlns:a14="http://schemas.microsoft.com/office/drawing/2010/main" val="0"/>
              </a:ext>
            </a:extLst>
          </a:blip>
          <a:srcRect t="15741" b="17418"/>
          <a:stretch/>
        </p:blipFill>
        <p:spPr>
          <a:xfrm>
            <a:off x="6870330" y="5897461"/>
            <a:ext cx="2278118" cy="1015067"/>
          </a:xfrm>
          <a:prstGeom prst="rect">
            <a:avLst/>
          </a:prstGeom>
        </p:spPr>
      </p:pic>
      <p:pic>
        <p:nvPicPr>
          <p:cNvPr id="5" name="Picture 4" descr="A picture containing table, indoor, ground, floor&#10;&#10;Description automatically generated">
            <a:extLst>
              <a:ext uri="{FF2B5EF4-FFF2-40B4-BE49-F238E27FC236}">
                <a16:creationId xmlns:a16="http://schemas.microsoft.com/office/drawing/2014/main" id="{0ECC71C5-07C3-C543-993C-5A6BAE57A71B}"/>
              </a:ext>
            </a:extLst>
          </p:cNvPr>
          <p:cNvPicPr>
            <a:picLocks noChangeAspect="1"/>
          </p:cNvPicPr>
          <p:nvPr/>
        </p:nvPicPr>
        <p:blipFill>
          <a:blip r:embed="rId4"/>
          <a:stretch>
            <a:fillRect/>
          </a:stretch>
        </p:blipFill>
        <p:spPr>
          <a:xfrm>
            <a:off x="859137" y="1920479"/>
            <a:ext cx="2322975" cy="1548650"/>
          </a:xfrm>
          <a:prstGeom prst="rect">
            <a:avLst/>
          </a:prstGeom>
        </p:spPr>
      </p:pic>
      <p:pic>
        <p:nvPicPr>
          <p:cNvPr id="6" name="Picture 5" descr="gummy bears reuters.jpg">
            <a:extLst>
              <a:ext uri="{FF2B5EF4-FFF2-40B4-BE49-F238E27FC236}">
                <a16:creationId xmlns:a16="http://schemas.microsoft.com/office/drawing/2014/main" id="{BE87F5CB-20CC-AF48-AE5C-781919D43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138" y="3481826"/>
            <a:ext cx="2316149" cy="1528659"/>
          </a:xfrm>
          <a:prstGeom prst="rect">
            <a:avLst/>
          </a:prstGeom>
        </p:spPr>
      </p:pic>
    </p:spTree>
    <p:extLst>
      <p:ext uri="{BB962C8B-B14F-4D97-AF65-F5344CB8AC3E}">
        <p14:creationId xmlns:p14="http://schemas.microsoft.com/office/powerpoint/2010/main" val="264391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1310-9D54-4C40-9C70-1B94C408EE27}"/>
              </a:ext>
            </a:extLst>
          </p:cNvPr>
          <p:cNvSpPr>
            <a:spLocks noGrp="1"/>
          </p:cNvSpPr>
          <p:nvPr>
            <p:ph type="title"/>
          </p:nvPr>
        </p:nvSpPr>
        <p:spPr>
          <a:xfrm>
            <a:off x="1303560" y="2759203"/>
            <a:ext cx="6410007" cy="1021556"/>
          </a:xfrm>
        </p:spPr>
        <p:txBody>
          <a:bodyPr/>
          <a:lstStyle/>
          <a:p>
            <a:r>
              <a:rPr lang="en-US" dirty="0">
                <a:latin typeface="Arial" panose="020B0604020202020204" pitchFamily="34" charset="0"/>
                <a:cs typeface="Arial" panose="020B0604020202020204" pitchFamily="34" charset="0"/>
              </a:rPr>
              <a:t>Smoked forms of marijuana</a:t>
            </a:r>
          </a:p>
        </p:txBody>
      </p:sp>
      <p:pic>
        <p:nvPicPr>
          <p:cNvPr id="4" name="Picture Placeholder 6" descr="MHTTC stacked color bars">
            <a:extLst>
              <a:ext uri="{FF2B5EF4-FFF2-40B4-BE49-F238E27FC236}">
                <a16:creationId xmlns:a16="http://schemas.microsoft.com/office/drawing/2014/main" id="{D39E9B93-97E5-EA46-91EA-9E684547B2B9}"/>
              </a:ext>
            </a:extLst>
          </p:cNvPr>
          <p:cNvPicPr>
            <a:picLocks noChangeAspect="1"/>
          </p:cNvPicPr>
          <p:nvPr/>
        </p:nvPicPr>
        <p:blipFill rotWithShape="1">
          <a:blip r:embed="rId3">
            <a:extLst>
              <a:ext uri="{28A0092B-C50C-407E-A947-70E740481C1C}">
                <a14:useLocalDpi xmlns:a14="http://schemas.microsoft.com/office/drawing/2010/main" val="0"/>
              </a:ext>
            </a:extLst>
          </a:blip>
          <a:srcRect t="18523" b="18832"/>
          <a:stretch/>
        </p:blipFill>
        <p:spPr>
          <a:xfrm>
            <a:off x="6130675" y="5645791"/>
            <a:ext cx="3013325" cy="1258348"/>
          </a:xfrm>
          <a:prstGeom prst="rect">
            <a:avLst/>
          </a:prstGeom>
        </p:spPr>
      </p:pic>
    </p:spTree>
    <p:extLst>
      <p:ext uri="{BB962C8B-B14F-4D97-AF65-F5344CB8AC3E}">
        <p14:creationId xmlns:p14="http://schemas.microsoft.com/office/powerpoint/2010/main" val="318436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Smoked Forms of Marijuana</a:t>
            </a:r>
          </a:p>
        </p:txBody>
      </p:sp>
      <p:sp>
        <p:nvSpPr>
          <p:cNvPr id="3" name="Content Placeholder 2"/>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Smoking marijuana remains one of the most popular forms of marijuana consumption. Forms of smoked marijuana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Joints</a:t>
            </a:r>
          </a:p>
          <a:p>
            <a:r>
              <a:rPr lang="en-US" dirty="0">
                <a:latin typeface="Arial" panose="020B0604020202020204" pitchFamily="34" charset="0"/>
                <a:cs typeface="Arial" panose="020B0604020202020204" pitchFamily="34" charset="0"/>
              </a:rPr>
              <a:t>Blunts</a:t>
            </a:r>
          </a:p>
          <a:p>
            <a:r>
              <a:rPr lang="en-US" dirty="0">
                <a:latin typeface="Arial" panose="020B0604020202020204" pitchFamily="34" charset="0"/>
                <a:cs typeface="Arial" panose="020B0604020202020204" pitchFamily="34" charset="0"/>
              </a:rPr>
              <a:t>Pipes</a:t>
            </a:r>
          </a:p>
          <a:p>
            <a:r>
              <a:rPr lang="en-US" dirty="0">
                <a:latin typeface="Arial" panose="020B0604020202020204" pitchFamily="34" charset="0"/>
                <a:cs typeface="Arial" panose="020B0604020202020204" pitchFamily="34" charset="0"/>
              </a:rPr>
              <a:t>Hookah pipes</a:t>
            </a:r>
          </a:p>
          <a:p>
            <a:r>
              <a:rPr lang="en-US" dirty="0">
                <a:latin typeface="Arial" panose="020B0604020202020204" pitchFamily="34" charset="0"/>
                <a:cs typeface="Arial" panose="020B0604020202020204" pitchFamily="34" charset="0"/>
              </a:rPr>
              <a:t>Homemade delivery vessels</a:t>
            </a:r>
          </a:p>
        </p:txBody>
      </p:sp>
      <p:pic>
        <p:nvPicPr>
          <p:cNvPr id="5" name="Picture 4">
            <a:extLst>
              <a:ext uri="{FF2B5EF4-FFF2-40B4-BE49-F238E27FC236}">
                <a16:creationId xmlns:a16="http://schemas.microsoft.com/office/drawing/2014/main" id="{3185B066-BF30-DD4F-A266-DB099662C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6907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72B1-2B95-3943-849E-44740D45FD7D}"/>
              </a:ext>
            </a:extLst>
          </p:cNvPr>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Breathing Problems</a:t>
            </a:r>
          </a:p>
        </p:txBody>
      </p:sp>
      <p:sp>
        <p:nvSpPr>
          <p:cNvPr id="3" name="Content Placeholder 2">
            <a:extLst>
              <a:ext uri="{FF2B5EF4-FFF2-40B4-BE49-F238E27FC236}">
                <a16:creationId xmlns:a16="http://schemas.microsoft.com/office/drawing/2014/main" id="{16D23A6C-32A0-2342-B170-693193C75DD7}"/>
              </a:ext>
            </a:extLst>
          </p:cNvPr>
          <p:cNvSpPr>
            <a:spLocks noGrp="1"/>
          </p:cNvSpPr>
          <p:nvPr>
            <p:ph idx="1"/>
          </p:nvPr>
        </p:nvSpPr>
        <p:spPr>
          <a:xfrm>
            <a:off x="3995928" y="1910379"/>
            <a:ext cx="5029200" cy="2655953"/>
          </a:xfrm>
        </p:spPr>
        <p:txBody>
          <a:bodyPr>
            <a:normAutofit fontScale="92500" lnSpcReduction="10000"/>
          </a:bodyPr>
          <a:lstStyle/>
          <a:p>
            <a:r>
              <a:rPr lang="en-US" sz="1800" dirty="0">
                <a:latin typeface="Arial" panose="020B0604020202020204" pitchFamily="34" charset="0"/>
                <a:cs typeface="Arial" panose="020B0604020202020204" pitchFamily="34" charset="0"/>
              </a:rPr>
              <a:t>Marijuana smoke contains many of the same components as tobacco smoke, which can irritate the lungs.</a:t>
            </a:r>
          </a:p>
          <a:p>
            <a:r>
              <a:rPr lang="en-US" sz="1800" dirty="0">
                <a:latin typeface="Arial" panose="020B0604020202020204" pitchFamily="34" charset="0"/>
                <a:cs typeface="Arial" panose="020B0604020202020204" pitchFamily="34" charset="0"/>
              </a:rPr>
              <a:t>Complications that can arise from smoking include:</a:t>
            </a:r>
          </a:p>
          <a:p>
            <a:pPr lvl="1"/>
            <a:r>
              <a:rPr lang="en-US" sz="1800" dirty="0">
                <a:latin typeface="Arial" panose="020B0604020202020204" pitchFamily="34" charset="0"/>
                <a:cs typeface="Arial" panose="020B0604020202020204" pitchFamily="34" charset="0"/>
              </a:rPr>
              <a:t>Daily cough and phlegm</a:t>
            </a:r>
          </a:p>
          <a:p>
            <a:pPr lvl="1"/>
            <a:r>
              <a:rPr lang="en-US" sz="1800" dirty="0">
                <a:latin typeface="Arial" panose="020B0604020202020204" pitchFamily="34" charset="0"/>
                <a:cs typeface="Arial" panose="020B0604020202020204" pitchFamily="34" charset="0"/>
              </a:rPr>
              <a:t>more frequent lung illnesses</a:t>
            </a:r>
          </a:p>
          <a:p>
            <a:pPr lvl="1"/>
            <a:r>
              <a:rPr lang="en-US" sz="1800" dirty="0">
                <a:latin typeface="Arial" panose="020B0604020202020204" pitchFamily="34" charset="0"/>
                <a:cs typeface="Arial" panose="020B0604020202020204" pitchFamily="34" charset="0"/>
              </a:rPr>
              <a:t>longer recovery from illnesses such as colds</a:t>
            </a:r>
          </a:p>
          <a:p>
            <a:pPr lvl="1"/>
            <a:r>
              <a:rPr lang="en-US" sz="1800" dirty="0">
                <a:latin typeface="Arial" panose="020B0604020202020204" pitchFamily="34" charset="0"/>
                <a:cs typeface="Arial" panose="020B0604020202020204" pitchFamily="34" charset="0"/>
              </a:rPr>
              <a:t>higher risk of lung infections</a:t>
            </a:r>
          </a:p>
          <a:p>
            <a:pPr lvl="1"/>
            <a:endParaRPr lang="en-US" dirty="0"/>
          </a:p>
          <a:p>
            <a:pPr marL="342900" lvl="1" indent="0">
              <a:buNone/>
            </a:pPr>
            <a:endParaRPr lang="en-US" dirty="0"/>
          </a:p>
        </p:txBody>
      </p:sp>
      <p:sp>
        <p:nvSpPr>
          <p:cNvPr id="4" name="TextBox 3">
            <a:extLst>
              <a:ext uri="{FF2B5EF4-FFF2-40B4-BE49-F238E27FC236}">
                <a16:creationId xmlns:a16="http://schemas.microsoft.com/office/drawing/2014/main" id="{09081087-5AEF-284E-9C42-3F99A9C46A97}"/>
              </a:ext>
            </a:extLst>
          </p:cNvPr>
          <p:cNvSpPr txBox="1"/>
          <p:nvPr/>
        </p:nvSpPr>
        <p:spPr>
          <a:xfrm>
            <a:off x="4206240" y="4436127"/>
            <a:ext cx="4242816" cy="6694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(National Academies of Sciences, Engineering, and Medicine, 2017).</a:t>
            </a:r>
            <a:r>
              <a:rPr lang="en-US" sz="1950" dirty="0">
                <a:latin typeface="Arial" panose="020B0604020202020204" pitchFamily="34" charset="0"/>
                <a:cs typeface="Arial" panose="020B0604020202020204" pitchFamily="34" charset="0"/>
              </a:rPr>
              <a:t> </a:t>
            </a:r>
          </a:p>
        </p:txBody>
      </p:sp>
      <p:pic>
        <p:nvPicPr>
          <p:cNvPr id="7" name="Picture 6" descr="A close up of a bottle and a glass of beer on a table&#10;&#10;Description automatically generated">
            <a:extLst>
              <a:ext uri="{FF2B5EF4-FFF2-40B4-BE49-F238E27FC236}">
                <a16:creationId xmlns:a16="http://schemas.microsoft.com/office/drawing/2014/main" id="{F033F93A-C55F-FE4B-95B3-9F7287EC29E6}"/>
              </a:ext>
            </a:extLst>
          </p:cNvPr>
          <p:cNvPicPr>
            <a:picLocks noChangeAspect="1"/>
          </p:cNvPicPr>
          <p:nvPr/>
        </p:nvPicPr>
        <p:blipFill>
          <a:blip r:embed="rId3"/>
          <a:stretch>
            <a:fillRect/>
          </a:stretch>
        </p:blipFill>
        <p:spPr>
          <a:xfrm>
            <a:off x="1214910" y="3577551"/>
            <a:ext cx="2406115" cy="1802460"/>
          </a:xfrm>
          <a:prstGeom prst="rect">
            <a:avLst/>
          </a:prstGeom>
        </p:spPr>
      </p:pic>
      <p:pic>
        <p:nvPicPr>
          <p:cNvPr id="8" name="Picture 7" descr="A picture containing indoor, sky, wall&#10;&#10;Description automatically generated">
            <a:extLst>
              <a:ext uri="{FF2B5EF4-FFF2-40B4-BE49-F238E27FC236}">
                <a16:creationId xmlns:a16="http://schemas.microsoft.com/office/drawing/2014/main" id="{E3FCED84-A58E-904E-A4A7-882E785671FB}"/>
              </a:ext>
            </a:extLst>
          </p:cNvPr>
          <p:cNvPicPr>
            <a:picLocks noChangeAspect="1"/>
          </p:cNvPicPr>
          <p:nvPr/>
        </p:nvPicPr>
        <p:blipFill>
          <a:blip r:embed="rId4"/>
          <a:stretch>
            <a:fillRect/>
          </a:stretch>
        </p:blipFill>
        <p:spPr>
          <a:xfrm>
            <a:off x="2477815" y="1904199"/>
            <a:ext cx="1115568" cy="1673352"/>
          </a:xfrm>
          <a:prstGeom prst="rect">
            <a:avLst/>
          </a:prstGeom>
        </p:spPr>
      </p:pic>
      <p:pic>
        <p:nvPicPr>
          <p:cNvPr id="9" name="Picture 8" descr="A close up of a knife&#10;&#10;Description automatically generated">
            <a:extLst>
              <a:ext uri="{FF2B5EF4-FFF2-40B4-BE49-F238E27FC236}">
                <a16:creationId xmlns:a16="http://schemas.microsoft.com/office/drawing/2014/main" id="{26DCBC92-216E-2E46-9D03-579EF16938FD}"/>
              </a:ext>
            </a:extLst>
          </p:cNvPr>
          <p:cNvPicPr>
            <a:picLocks noChangeAspect="1"/>
          </p:cNvPicPr>
          <p:nvPr/>
        </p:nvPicPr>
        <p:blipFill>
          <a:blip r:embed="rId5"/>
          <a:stretch>
            <a:fillRect/>
          </a:stretch>
        </p:blipFill>
        <p:spPr>
          <a:xfrm>
            <a:off x="1116424" y="2775246"/>
            <a:ext cx="1333751" cy="806113"/>
          </a:xfrm>
          <a:prstGeom prst="rect">
            <a:avLst/>
          </a:prstGeom>
        </p:spPr>
      </p:pic>
      <p:pic>
        <p:nvPicPr>
          <p:cNvPr id="10" name="Picture 9">
            <a:extLst>
              <a:ext uri="{FF2B5EF4-FFF2-40B4-BE49-F238E27FC236}">
                <a16:creationId xmlns:a16="http://schemas.microsoft.com/office/drawing/2014/main" id="{9366DDD1-1B28-FA4E-B5E6-CB36DFFFD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2243117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9769</TotalTime>
  <Words>6280</Words>
  <Application>Microsoft Macintosh PowerPoint</Application>
  <PresentationFormat>On-screen Show (4:3)</PresentationFormat>
  <Paragraphs>444</Paragraphs>
  <Slides>47</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Amiri</vt:lpstr>
      <vt:lpstr>Arial</vt:lpstr>
      <vt:lpstr>Calibri</vt:lpstr>
      <vt:lpstr>Office Theme</vt:lpstr>
      <vt:lpstr> The Varied Forms, Potency, and  Health Effects of Today’s Cannabis</vt:lpstr>
      <vt:lpstr>Acknowledgements</vt:lpstr>
      <vt:lpstr>Purpose </vt:lpstr>
      <vt:lpstr>PowerPoint Presentation</vt:lpstr>
      <vt:lpstr>PowerPoint Presentation</vt:lpstr>
      <vt:lpstr>Common Routes of Administration</vt:lpstr>
      <vt:lpstr>Smoked forms of marijuana</vt:lpstr>
      <vt:lpstr>Smoked Forms of Marijuana</vt:lpstr>
      <vt:lpstr>Breathing Problems</vt:lpstr>
      <vt:lpstr>Marijuana smoke</vt:lpstr>
      <vt:lpstr>Second-Hand Smoke</vt:lpstr>
      <vt:lpstr>Effects on the Heart</vt:lpstr>
      <vt:lpstr>Nausea and Vomiting</vt:lpstr>
      <vt:lpstr>ENDS/vaping devices</vt:lpstr>
      <vt:lpstr>Electronic Nicotine Delivery Systems or Vape Pens</vt:lpstr>
      <vt:lpstr>Other common names for ENDS products</vt:lpstr>
      <vt:lpstr>PowerPoint Presentation</vt:lpstr>
      <vt:lpstr>PowerPoint Presentation</vt:lpstr>
      <vt:lpstr>How ENDS are used</vt:lpstr>
      <vt:lpstr>ENDS Aerosols</vt:lpstr>
      <vt:lpstr>Anatomy of a Vape Pen</vt:lpstr>
      <vt:lpstr>JUUL</vt:lpstr>
      <vt:lpstr>PowerPoint Presentation</vt:lpstr>
      <vt:lpstr>CDC Health Advisory</vt:lpstr>
      <vt:lpstr>Reported Health Effects</vt:lpstr>
      <vt:lpstr>Marijuana concentrates</vt:lpstr>
      <vt:lpstr>Marijuana Concentrates</vt:lpstr>
      <vt:lpstr>PowerPoint Presentation</vt:lpstr>
      <vt:lpstr>How Concentrates Are Used</vt:lpstr>
      <vt:lpstr>Hazards of Home Production of Concentrates</vt:lpstr>
      <vt:lpstr>oral consumption: edibles &amp; tinctures</vt:lpstr>
      <vt:lpstr>Marijuana Edibles</vt:lpstr>
      <vt:lpstr>Delayed Effects of Marijuana Edibles</vt:lpstr>
      <vt:lpstr>Marijuana Edibles</vt:lpstr>
      <vt:lpstr>Many Edible Products Will Appeal to Youth</vt:lpstr>
      <vt:lpstr>PowerPoint Presentation</vt:lpstr>
      <vt:lpstr>PowerPoint Presentation</vt:lpstr>
      <vt:lpstr>Study: Edible pot sickens more kids</vt:lpstr>
      <vt:lpstr>Tinctures</vt:lpstr>
      <vt:lpstr>Topical applications</vt:lpstr>
      <vt:lpstr>Potency</vt:lpstr>
      <vt:lpstr>Today’s Marijuana and Potency</vt:lpstr>
      <vt:lpstr>PowerPoint Presentation</vt:lpstr>
      <vt:lpstr>In Summary</vt:lpstr>
      <vt:lpstr>PTTC Resources</vt:lpstr>
      <vt:lpstr>References</vt:lpstr>
      <vt:lpstr>References II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dc:title>
  <dc:creator>Scott Gagnon</dc:creator>
  <cp:lastModifiedBy>Microsoft Office User</cp:lastModifiedBy>
  <cp:revision>92</cp:revision>
  <cp:lastPrinted>2019-09-24T15:09:47Z</cp:lastPrinted>
  <dcterms:created xsi:type="dcterms:W3CDTF">2019-07-19T14:36:08Z</dcterms:created>
  <dcterms:modified xsi:type="dcterms:W3CDTF">2019-10-03T18:13:38Z</dcterms:modified>
</cp:coreProperties>
</file>